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6858000" cx="12192000"/>
  <p:notesSz cx="6858000" cy="9144000"/>
  <p:embeddedFontLst>
    <p:embeddedFont>
      <p:font typeface="Roboto"/>
      <p:regular r:id="rId46"/>
      <p:bold r:id="rId47"/>
      <p:italic r:id="rId48"/>
      <p:boldItalic r:id="rId49"/>
    </p:embeddedFont>
    <p:embeddedFont>
      <p:font typeface="Lora"/>
      <p:regular r:id="rId50"/>
      <p:bold r:id="rId51"/>
      <p:italic r:id="rId52"/>
      <p:boldItalic r:id="rId53"/>
    </p:embeddedFont>
    <p:embeddedFont>
      <p:font typeface="Open Sans"/>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8" roundtripDataSignature="AMtx7miFZEDJQlOuUiyazQjZUDpXNbibN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D46A22C-6C16-457C-89B8-5B95FE00D80B}">
  <a:tblStyle styleId="{2D46A22C-6C16-457C-89B8-5B95FE00D80B}"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Roboto-regular.fntdata"/><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ora-bold.fntdata"/><Relationship Id="rId50" Type="http://schemas.openxmlformats.org/officeDocument/2006/relationships/font" Target="fonts/Lora-regular.fntdata"/><Relationship Id="rId53" Type="http://schemas.openxmlformats.org/officeDocument/2006/relationships/font" Target="fonts/Lora-boldItalic.fntdata"/><Relationship Id="rId52" Type="http://schemas.openxmlformats.org/officeDocument/2006/relationships/font" Target="fonts/Lora-italic.fntdata"/><Relationship Id="rId11" Type="http://schemas.openxmlformats.org/officeDocument/2006/relationships/slide" Target="slides/slide6.xml"/><Relationship Id="rId55" Type="http://schemas.openxmlformats.org/officeDocument/2006/relationships/font" Target="fonts/OpenSans-bold.fntdata"/><Relationship Id="rId10" Type="http://schemas.openxmlformats.org/officeDocument/2006/relationships/slide" Target="slides/slide5.xml"/><Relationship Id="rId54" Type="http://schemas.openxmlformats.org/officeDocument/2006/relationships/font" Target="fonts/OpenSans-regular.fntdata"/><Relationship Id="rId13" Type="http://schemas.openxmlformats.org/officeDocument/2006/relationships/slide" Target="slides/slide8.xml"/><Relationship Id="rId57" Type="http://schemas.openxmlformats.org/officeDocument/2006/relationships/font" Target="fonts/OpenSans-boldItalic.fntdata"/><Relationship Id="rId12" Type="http://schemas.openxmlformats.org/officeDocument/2006/relationships/slide" Target="slides/slide7.xml"/><Relationship Id="rId56" Type="http://schemas.openxmlformats.org/officeDocument/2006/relationships/font" Target="fonts/OpenSans-italic.fntdata"/><Relationship Id="rId15" Type="http://schemas.openxmlformats.org/officeDocument/2006/relationships/slide" Target="slides/slide10.xml"/><Relationship Id="rId14" Type="http://schemas.openxmlformats.org/officeDocument/2006/relationships/slide" Target="slides/slide9.xml"/><Relationship Id="rId58" Type="http://customschemas.google.com/relationships/presentationmetadata" Target="meta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ids.britannica.com/kids/article/plastic/400149" TargetMode="External"/><Relationship Id="rId3" Type="http://schemas.openxmlformats.org/officeDocument/2006/relationships/hyperlink" Target="https://kids.britannica.com/kids/article/metal/390809" TargetMode="External"/><Relationship Id="rId4" Type="http://schemas.openxmlformats.org/officeDocument/2006/relationships/hyperlink" Target="https://www.twinkl.ie/teaching-wiki/matter"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E"/>
              <a:t>Table salt Na Cl</a:t>
            </a:r>
            <a:endParaRPr/>
          </a:p>
          <a:p>
            <a:pPr indent="0" lvl="0" marL="0" rtl="0" algn="l">
              <a:spcBef>
                <a:spcPts val="0"/>
              </a:spcBef>
              <a:spcAft>
                <a:spcPts val="0"/>
              </a:spcAft>
              <a:buNone/>
            </a:pPr>
            <a:r>
              <a:rPr lang="en-IE"/>
              <a:t>CO2 </a:t>
            </a:r>
            <a:endParaRPr/>
          </a:p>
        </p:txBody>
      </p:sp>
      <p:sp>
        <p:nvSpPr>
          <p:cNvPr id="163" name="Google Shape;163;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Google Shape;171;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IE"/>
              <a:t>Concrete is a mixture of sand, cement, water and other     substances.</a:t>
            </a:r>
            <a:endParaRPr/>
          </a:p>
          <a:p>
            <a:pPr indent="0" lvl="0" marL="0" rtl="0" algn="l">
              <a:spcBef>
                <a:spcPts val="0"/>
              </a:spcBef>
              <a:spcAft>
                <a:spcPts val="0"/>
              </a:spcAft>
              <a:buNone/>
            </a:pPr>
            <a:r>
              <a:rPr lang="en-IE"/>
              <a:t>Seawater </a:t>
            </a:r>
            <a:endParaRPr/>
          </a:p>
        </p:txBody>
      </p:sp>
      <p:sp>
        <p:nvSpPr>
          <p:cNvPr id="172" name="Google Shape;172;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E"/>
              <a:t>Physical and chemical characteristics </a:t>
            </a:r>
            <a:endParaRPr/>
          </a:p>
        </p:txBody>
      </p:sp>
      <p:sp>
        <p:nvSpPr>
          <p:cNvPr id="219" name="Google Shape;219;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 name="Google Shape;228;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E"/>
              <a:t>Bricks need a good compressive strength or they could be squashed by weight of the bricks above them</a:t>
            </a:r>
            <a:endParaRPr/>
          </a:p>
        </p:txBody>
      </p:sp>
      <p:sp>
        <p:nvSpPr>
          <p:cNvPr id="253" name="Google Shape;253;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 name="Google Shape;260;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E"/>
              <a:t>Sand paper  Cardboard   card    newpaper    tissue paper </a:t>
            </a:r>
            <a:endParaRPr/>
          </a:p>
        </p:txBody>
      </p:sp>
      <p:sp>
        <p:nvSpPr>
          <p:cNvPr id="261" name="Google Shape;261;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 name="Google Shape;270;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E"/>
              <a:t>Solids can be hard because their particles are held so close together by strong bonds</a:t>
            </a:r>
            <a:endParaRPr/>
          </a:p>
          <a:p>
            <a:pPr indent="0" lvl="0" marL="0" rtl="0" algn="l">
              <a:spcBef>
                <a:spcPts val="0"/>
              </a:spcBef>
              <a:spcAft>
                <a:spcPts val="0"/>
              </a:spcAft>
              <a:buNone/>
            </a:pPr>
            <a:r>
              <a:rPr lang="en-IE"/>
              <a:t>Hardest material found in nature is dimond </a:t>
            </a:r>
            <a:endParaRPr/>
          </a:p>
        </p:txBody>
      </p:sp>
      <p:sp>
        <p:nvSpPr>
          <p:cNvPr id="271" name="Google Shape;271;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IE"/>
              <a:t>Solids are elastic because their particles are held together with stretchy bonds, so when you pull the material the bonds will stretch but can then  spring the particles back to their original position. </a:t>
            </a:r>
            <a:endParaRPr/>
          </a:p>
          <a:p>
            <a:pPr indent="0" lvl="0" marL="0" rtl="0" algn="l">
              <a:spcBef>
                <a:spcPts val="0"/>
              </a:spcBef>
              <a:spcAft>
                <a:spcPts val="0"/>
              </a:spcAft>
              <a:buNone/>
            </a:pPr>
            <a:r>
              <a:t/>
            </a:r>
            <a:endParaRPr/>
          </a:p>
        </p:txBody>
      </p:sp>
      <p:sp>
        <p:nvSpPr>
          <p:cNvPr id="290" name="Google Shape;290;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 name="Google Shape;297;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 name="Google Shape;327;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E"/>
              <a:t>https://padlet.com/eforan4/outline-the-environmental-disadvantages-of-plastics-nqi3064qj7hymnqd</a:t>
            </a:r>
            <a:endParaRPr/>
          </a:p>
        </p:txBody>
      </p:sp>
      <p:sp>
        <p:nvSpPr>
          <p:cNvPr id="328" name="Google Shape;328;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2873569de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2873569dec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g22873569dec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E"/>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3" name="Google Shape;343;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E"/>
              <a:t>https://www.youtube.com/watch?v=iO3SA4YyEYU</a:t>
            </a:r>
            <a:endParaRPr/>
          </a:p>
        </p:txBody>
      </p:sp>
      <p:sp>
        <p:nvSpPr>
          <p:cNvPr id="344" name="Google Shape;344;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0" name="Google Shape;350;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IE">
                <a:solidFill>
                  <a:srgbClr val="333333"/>
                </a:solidFill>
                <a:latin typeface="Open Sans"/>
                <a:ea typeface="Open Sans"/>
                <a:cs typeface="Open Sans"/>
                <a:sym typeface="Open Sans"/>
              </a:rPr>
              <a:t>Molecules are groups of two or more atoms, which are the tiny building blocks of everything.) </a:t>
            </a:r>
            <a:endParaRPr/>
          </a:p>
        </p:txBody>
      </p:sp>
      <p:sp>
        <p:nvSpPr>
          <p:cNvPr id="351" name="Google Shape;351;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8" name="Google Shape;358;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IE">
                <a:solidFill>
                  <a:srgbClr val="333333"/>
                </a:solidFill>
                <a:latin typeface="Open Sans"/>
                <a:ea typeface="Open Sans"/>
                <a:cs typeface="Open Sans"/>
                <a:sym typeface="Open Sans"/>
              </a:rPr>
              <a:t>Molecules are groups of two or more atoms, which are the tiny building blocks of everything.) </a:t>
            </a:r>
            <a:endParaRPr/>
          </a:p>
        </p:txBody>
      </p:sp>
      <p:sp>
        <p:nvSpPr>
          <p:cNvPr id="359" name="Google Shape;359;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 name="Google Shape;366;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E"/>
              <a:t>Low density - so they are good for lightweight goods. </a:t>
            </a:r>
            <a:endParaRPr/>
          </a:p>
        </p:txBody>
      </p:sp>
      <p:sp>
        <p:nvSpPr>
          <p:cNvPr id="367" name="Google Shape;367;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1" name="Google Shape;391;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 name="Google Shape;109;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E"/>
              <a:t>https://www.twinkl.ie/teaching-wiki/material#:~:text=A%20material%20is%20any%20substance,is%20made%20up%20of%20materials.</a:t>
            </a:r>
            <a:endParaRPr/>
          </a:p>
        </p:txBody>
      </p:sp>
      <p:sp>
        <p:nvSpPr>
          <p:cNvPr id="110" name="Google Shape;110;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 name="Google Shape;11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IE">
                <a:solidFill>
                  <a:srgbClr val="333333"/>
                </a:solidFill>
                <a:latin typeface="Open Sans"/>
                <a:ea typeface="Open Sans"/>
                <a:cs typeface="Open Sans"/>
                <a:sym typeface="Open Sans"/>
              </a:rPr>
              <a:t>The substance used to make something is called a material</a:t>
            </a:r>
            <a:endParaRPr/>
          </a:p>
          <a:p>
            <a:pPr indent="0" lvl="0" marL="0" rtl="0" algn="l">
              <a:spcBef>
                <a:spcPts val="0"/>
              </a:spcBef>
              <a:spcAft>
                <a:spcPts val="0"/>
              </a:spcAft>
              <a:buNone/>
            </a:pPr>
            <a:r>
              <a:rPr b="0" i="0" lang="en-IE">
                <a:solidFill>
                  <a:srgbClr val="333333"/>
                </a:solidFill>
                <a:latin typeface="Open Sans"/>
                <a:ea typeface="Open Sans"/>
                <a:cs typeface="Open Sans"/>
                <a:sym typeface="Open Sans"/>
              </a:rPr>
              <a:t> A school desk, for example, may be made from wood, </a:t>
            </a:r>
            <a:r>
              <a:rPr b="1" i="0" lang="en-IE" u="sng" strike="noStrike">
                <a:solidFill>
                  <a:srgbClr val="006DC1"/>
                </a:solidFill>
                <a:latin typeface="Open Sans"/>
                <a:ea typeface="Open Sans"/>
                <a:cs typeface="Open Sans"/>
                <a:sym typeface="Open Sans"/>
                <a:hlinkClick r:id="rId2">
                  <a:extLst>
                    <a:ext uri="{A12FA001-AC4F-418D-AE19-62706E023703}">
                      <ahyp:hlinkClr val="tx"/>
                    </a:ext>
                  </a:extLst>
                </a:hlinkClick>
              </a:rPr>
              <a:t>plastic</a:t>
            </a:r>
            <a:r>
              <a:rPr b="0" i="0" lang="en-IE">
                <a:solidFill>
                  <a:srgbClr val="333333"/>
                </a:solidFill>
                <a:latin typeface="Open Sans"/>
                <a:ea typeface="Open Sans"/>
                <a:cs typeface="Open Sans"/>
                <a:sym typeface="Open Sans"/>
              </a:rPr>
              <a:t>, or </a:t>
            </a:r>
            <a:r>
              <a:rPr b="1" i="0" lang="en-IE" u="sng" strike="noStrike">
                <a:solidFill>
                  <a:srgbClr val="006DC1"/>
                </a:solidFill>
                <a:latin typeface="Open Sans"/>
                <a:ea typeface="Open Sans"/>
                <a:cs typeface="Open Sans"/>
                <a:sym typeface="Open Sans"/>
                <a:hlinkClick r:id="rId3">
                  <a:extLst>
                    <a:ext uri="{A12FA001-AC4F-418D-AE19-62706E023703}">
                      <ahyp:hlinkClr val="tx"/>
                    </a:ext>
                  </a:extLst>
                </a:hlinkClick>
              </a:rPr>
              <a:t>metal</a:t>
            </a:r>
            <a:r>
              <a:rPr b="0" i="0" lang="en-IE">
                <a:solidFill>
                  <a:srgbClr val="333333"/>
                </a:solidFill>
                <a:latin typeface="Open Sans"/>
                <a:ea typeface="Open Sans"/>
                <a:cs typeface="Open Sans"/>
                <a:sym typeface="Open Sans"/>
              </a:rPr>
              <a:t>—or a mixture of all three materials.</a:t>
            </a:r>
            <a:endParaRPr/>
          </a:p>
          <a:p>
            <a:pPr indent="0" lvl="0" marL="0" rtl="0" algn="l">
              <a:spcBef>
                <a:spcPts val="0"/>
              </a:spcBef>
              <a:spcAft>
                <a:spcPts val="0"/>
              </a:spcAft>
              <a:buNone/>
            </a:pPr>
            <a:r>
              <a:rPr b="0" i="0" lang="en-IE">
                <a:solidFill>
                  <a:srgbClr val="333333"/>
                </a:solidFill>
                <a:latin typeface="Open Sans"/>
                <a:ea typeface="Open Sans"/>
                <a:cs typeface="Open Sans"/>
                <a:sym typeface="Open Sans"/>
              </a:rPr>
              <a:t>When an object is designed and made, it is important to choose the best material for the job. Materials have certain qualities, or properties, such as strength, color, and hardness, that have to be considered carefully. </a:t>
            </a:r>
            <a:endParaRPr/>
          </a:p>
          <a:p>
            <a:pPr indent="0" lvl="0" marL="0" rtl="0" algn="l">
              <a:spcBef>
                <a:spcPts val="0"/>
              </a:spcBef>
              <a:spcAft>
                <a:spcPts val="0"/>
              </a:spcAft>
              <a:buNone/>
            </a:pPr>
            <a:r>
              <a:t/>
            </a:r>
            <a:endParaRPr/>
          </a:p>
          <a:p>
            <a:pPr indent="0" lvl="0" marL="0" rtl="0" algn="l">
              <a:spcBef>
                <a:spcPts val="0"/>
              </a:spcBef>
              <a:spcAft>
                <a:spcPts val="0"/>
              </a:spcAft>
              <a:buNone/>
            </a:pPr>
            <a:r>
              <a:rPr b="0" i="0" lang="en-IE">
                <a:solidFill>
                  <a:srgbClr val="333333"/>
                </a:solidFill>
                <a:latin typeface="Roboto"/>
                <a:ea typeface="Roboto"/>
                <a:cs typeface="Roboto"/>
                <a:sym typeface="Roboto"/>
              </a:rPr>
              <a:t>Glass, chalk, paper, wax, water, air, clay and plastic are all different materials. All materials are made up of </a:t>
            </a:r>
            <a:r>
              <a:rPr b="0" i="0" lang="en-IE" u="sng">
                <a:solidFill>
                  <a:srgbClr val="0066C0"/>
                </a:solidFill>
                <a:latin typeface="Roboto"/>
                <a:ea typeface="Roboto"/>
                <a:cs typeface="Roboto"/>
                <a:sym typeface="Roboto"/>
                <a:hlinkClick r:id="rId4">
                  <a:extLst>
                    <a:ext uri="{A12FA001-AC4F-418D-AE19-62706E023703}">
                      <ahyp:hlinkClr val="tx"/>
                    </a:ext>
                  </a:extLst>
                </a:hlinkClick>
              </a:rPr>
              <a:t>matter</a:t>
            </a:r>
            <a:r>
              <a:rPr b="0" i="0" lang="en-IE">
                <a:solidFill>
                  <a:srgbClr val="333333"/>
                </a:solidFill>
                <a:latin typeface="Roboto"/>
                <a:ea typeface="Roboto"/>
                <a:cs typeface="Roboto"/>
                <a:sym typeface="Roboto"/>
              </a:rPr>
              <a:t>. Almost everything we know of is made up of materials. </a:t>
            </a:r>
            <a:endParaRPr/>
          </a:p>
        </p:txBody>
      </p:sp>
      <p:sp>
        <p:nvSpPr>
          <p:cNvPr id="120" name="Google Shape;120;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IE">
                <a:solidFill>
                  <a:srgbClr val="202124"/>
                </a:solidFill>
                <a:latin typeface="arial"/>
                <a:ea typeface="arial"/>
                <a:cs typeface="arial"/>
                <a:sym typeface="arial"/>
              </a:rPr>
              <a:t>Properties are </a:t>
            </a:r>
            <a:r>
              <a:rPr b="1" i="0" lang="en-IE">
                <a:solidFill>
                  <a:srgbClr val="202124"/>
                </a:solidFill>
                <a:latin typeface="arial"/>
                <a:ea typeface="arial"/>
                <a:cs typeface="arial"/>
                <a:sym typeface="arial"/>
              </a:rPr>
              <a:t>the characteristics that enable us to differentiate one material from another</a:t>
            </a:r>
            <a:endParaRPr/>
          </a:p>
        </p:txBody>
      </p:sp>
      <p:sp>
        <p:nvSpPr>
          <p:cNvPr id="137" name="Google Shape;13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 name="Google Shape;14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E"/>
              <a:t>We learned about particle theory – learned about how particles are arranged these particles can be referred as atoms (look at that again) </a:t>
            </a:r>
            <a:endParaRPr/>
          </a:p>
          <a:p>
            <a:pPr indent="0" lvl="0" marL="0" rtl="0" algn="l">
              <a:spcBef>
                <a:spcPts val="0"/>
              </a:spcBef>
              <a:spcAft>
                <a:spcPts val="0"/>
              </a:spcAft>
              <a:buNone/>
            </a:pPr>
            <a:r>
              <a:rPr lang="en-IE"/>
              <a:t>In 1600s a scientist intro the world elemnt meaning cannot be broken doen into similar pieces</a:t>
            </a:r>
            <a:endParaRPr/>
          </a:p>
          <a:p>
            <a:pPr indent="0" lvl="0" marL="0" rtl="0" algn="l">
              <a:spcBef>
                <a:spcPts val="0"/>
              </a:spcBef>
              <a:spcAft>
                <a:spcPts val="0"/>
              </a:spcAft>
              <a:buNone/>
            </a:pPr>
            <a:r>
              <a:t/>
            </a:r>
            <a:endParaRPr/>
          </a:p>
          <a:p>
            <a:pPr indent="0" lvl="0" marL="0" rtl="0" algn="l">
              <a:spcBef>
                <a:spcPts val="0"/>
              </a:spcBef>
              <a:spcAft>
                <a:spcPts val="0"/>
              </a:spcAft>
              <a:buNone/>
            </a:pPr>
            <a:r>
              <a:rPr b="0" i="0" lang="en-IE">
                <a:solidFill>
                  <a:srgbClr val="000000"/>
                </a:solidFill>
                <a:latin typeface="Lora"/>
                <a:ea typeface="Lora"/>
                <a:cs typeface="Lora"/>
                <a:sym typeface="Lora"/>
              </a:rPr>
              <a:t>Elements are the simplest chemical substances that cannot be broken into any further simpler form by any chemical reaction. There are about </a:t>
            </a:r>
            <a:r>
              <a:rPr b="1" i="0" lang="en-IE">
                <a:solidFill>
                  <a:srgbClr val="000000"/>
                </a:solidFill>
                <a:latin typeface="Lora"/>
                <a:ea typeface="Lora"/>
                <a:cs typeface="Lora"/>
                <a:sym typeface="Lora"/>
              </a:rPr>
              <a:t>118 known elements </a:t>
            </a:r>
            <a:r>
              <a:rPr b="0" i="0" lang="en-IE">
                <a:solidFill>
                  <a:srgbClr val="000000"/>
                </a:solidFill>
                <a:latin typeface="Lora"/>
                <a:ea typeface="Lora"/>
                <a:cs typeface="Lora"/>
                <a:sym typeface="Lora"/>
              </a:rPr>
              <a:t>in the periodic table.</a:t>
            </a:r>
            <a:endParaRPr b="0" i="0">
              <a:solidFill>
                <a:srgbClr val="000000"/>
              </a:solidFill>
              <a:latin typeface="Lora"/>
              <a:ea typeface="Lora"/>
              <a:cs typeface="Lora"/>
              <a:sym typeface="Lora"/>
            </a:endParaRPr>
          </a:p>
          <a:p>
            <a:pPr indent="0" lvl="0" marL="0" rtl="0" algn="l">
              <a:spcBef>
                <a:spcPts val="0"/>
              </a:spcBef>
              <a:spcAft>
                <a:spcPts val="0"/>
              </a:spcAft>
              <a:buNone/>
            </a:pPr>
            <a:r>
              <a:t/>
            </a:r>
            <a:endParaRPr b="0" i="0">
              <a:solidFill>
                <a:srgbClr val="000000"/>
              </a:solidFill>
              <a:latin typeface="Lora"/>
              <a:ea typeface="Lora"/>
              <a:cs typeface="Lora"/>
              <a:sym typeface="Lora"/>
            </a:endParaRPr>
          </a:p>
          <a:p>
            <a:pPr indent="0" lvl="0" marL="0" rtl="0" algn="l">
              <a:spcBef>
                <a:spcPts val="0"/>
              </a:spcBef>
              <a:spcAft>
                <a:spcPts val="0"/>
              </a:spcAft>
              <a:buNone/>
            </a:pPr>
            <a:r>
              <a:rPr b="0" i="0" lang="en-IE">
                <a:solidFill>
                  <a:srgbClr val="000000"/>
                </a:solidFill>
                <a:latin typeface="Arial"/>
                <a:ea typeface="Arial"/>
                <a:cs typeface="Arial"/>
                <a:sym typeface="Arial"/>
              </a:rPr>
              <a:t>An element is a pure substance that is made from a single type of atom. Elements are the building blocks for all the rest of the matter in the world. Examples of elements include iron, oxygen, hydrogen, gold, and helium.</a:t>
            </a:r>
            <a:endParaRPr b="0" i="0">
              <a:solidFill>
                <a:srgbClr val="000000"/>
              </a:solidFill>
              <a:latin typeface="Lora"/>
              <a:ea typeface="Lora"/>
              <a:cs typeface="Lora"/>
              <a:sym typeface="Lora"/>
            </a:endParaRPr>
          </a:p>
          <a:p>
            <a:pPr indent="0" lvl="0" marL="0" rtl="0" algn="l">
              <a:spcBef>
                <a:spcPts val="0"/>
              </a:spcBef>
              <a:spcAft>
                <a:spcPts val="0"/>
              </a:spcAft>
              <a:buNone/>
            </a:pPr>
            <a:r>
              <a:t/>
            </a:r>
            <a:endParaRPr b="0" i="0">
              <a:solidFill>
                <a:srgbClr val="000000"/>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Lora"/>
              <a:buNone/>
            </a:pPr>
            <a:r>
              <a:rPr b="1" i="0" lang="en-IE">
                <a:solidFill>
                  <a:srgbClr val="000000"/>
                </a:solidFill>
                <a:latin typeface="Lora"/>
                <a:ea typeface="Lora"/>
                <a:cs typeface="Lora"/>
                <a:sym typeface="Lora"/>
              </a:rPr>
              <a:t>Aluminum</a:t>
            </a:r>
            <a:r>
              <a:rPr b="0" i="0" lang="en-IE">
                <a:solidFill>
                  <a:srgbClr val="000000"/>
                </a:solidFill>
                <a:latin typeface="Lora"/>
                <a:ea typeface="Lora"/>
                <a:cs typeface="Lora"/>
                <a:sym typeface="Lora"/>
              </a:rPr>
              <a:t> is used in making airplanes, buildings, pots, pans, etc.</a:t>
            </a:r>
            <a:endParaRPr/>
          </a:p>
          <a:p>
            <a:pPr indent="0" lvl="0" marL="0" rtl="0" algn="l">
              <a:spcBef>
                <a:spcPts val="0"/>
              </a:spcBef>
              <a:spcAft>
                <a:spcPts val="0"/>
              </a:spcAft>
              <a:buNone/>
            </a:pPr>
            <a:r>
              <a:rPr b="1" i="0" lang="en-IE">
                <a:solidFill>
                  <a:srgbClr val="000000"/>
                </a:solidFill>
                <a:latin typeface="Lora"/>
                <a:ea typeface="Lora"/>
                <a:cs typeface="Lora"/>
                <a:sym typeface="Lora"/>
              </a:rPr>
              <a:t>Copper</a:t>
            </a:r>
            <a:r>
              <a:rPr b="0" i="0" lang="en-IE">
                <a:solidFill>
                  <a:srgbClr val="000000"/>
                </a:solidFill>
                <a:latin typeface="Lora"/>
                <a:ea typeface="Lora"/>
                <a:cs typeface="Lora"/>
                <a:sym typeface="Lora"/>
              </a:rPr>
              <a:t> is used in wires, coins, and cooking utensils</a:t>
            </a:r>
            <a:endParaRPr b="0" i="0">
              <a:solidFill>
                <a:srgbClr val="000000"/>
              </a:solidFill>
              <a:latin typeface="Lora"/>
              <a:ea typeface="Lora"/>
              <a:cs typeface="Lora"/>
              <a:sym typeface="Lora"/>
            </a:endParaRPr>
          </a:p>
          <a:p>
            <a:pPr indent="0" lvl="0" marL="0" rtl="0" algn="l">
              <a:spcBef>
                <a:spcPts val="0"/>
              </a:spcBef>
              <a:spcAft>
                <a:spcPts val="0"/>
              </a:spcAft>
              <a:buNone/>
            </a:pPr>
            <a:r>
              <a:t/>
            </a:r>
            <a:endParaRPr b="0" i="0">
              <a:solidFill>
                <a:srgbClr val="000000"/>
              </a:solidFill>
              <a:latin typeface="Lora"/>
              <a:ea typeface="Lora"/>
              <a:cs typeface="Lora"/>
              <a:sym typeface="Lora"/>
            </a:endParaRPr>
          </a:p>
          <a:p>
            <a:pPr indent="0" lvl="0" marL="0" rtl="0" algn="l">
              <a:spcBef>
                <a:spcPts val="0"/>
              </a:spcBef>
              <a:spcAft>
                <a:spcPts val="0"/>
              </a:spcAft>
              <a:buNone/>
            </a:pPr>
            <a:r>
              <a:rPr b="0" i="0" lang="en-IE">
                <a:solidFill>
                  <a:srgbClr val="333333"/>
                </a:solidFill>
                <a:latin typeface="Roboto"/>
                <a:ea typeface="Roboto"/>
                <a:cs typeface="Roboto"/>
                <a:sym typeface="Roboto"/>
              </a:rPr>
              <a:t>All matter on earth is made from elements or combinations of elements</a:t>
            </a:r>
            <a:endParaRPr b="0" i="0">
              <a:solidFill>
                <a:srgbClr val="000000"/>
              </a:solidFill>
              <a:latin typeface="Lora"/>
              <a:ea typeface="Lora"/>
              <a:cs typeface="Lora"/>
              <a:sym typeface="Lora"/>
            </a:endParaRPr>
          </a:p>
        </p:txBody>
      </p:sp>
      <p:sp>
        <p:nvSpPr>
          <p:cNvPr id="146" name="Google Shape;14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E"/>
              <a:t>If a substance is not on the periodic table then it is not an element it is a compound E.g. Water </a:t>
            </a:r>
            <a:endParaRPr/>
          </a:p>
        </p:txBody>
      </p:sp>
      <p:sp>
        <p:nvSpPr>
          <p:cNvPr id="155" name="Google Shape;155;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4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4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5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5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5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 name="Shape 33"/>
        <p:cNvGrpSpPr/>
        <p:nvPr/>
      </p:nvGrpSpPr>
      <p:grpSpPr>
        <a:xfrm>
          <a:off x="0" y="0"/>
          <a:ext cx="0" cy="0"/>
          <a:chOff x="0" y="0"/>
          <a:chExt cx="0" cy="0"/>
        </a:xfrm>
      </p:grpSpPr>
      <p:sp>
        <p:nvSpPr>
          <p:cNvPr id="34" name="Google Shape;34;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sp>
        <p:nvSpPr>
          <p:cNvPr id="38" name="Google Shape;38;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2" name="Shape 42"/>
        <p:cNvGrpSpPr/>
        <p:nvPr/>
      </p:nvGrpSpPr>
      <p:grpSpPr>
        <a:xfrm>
          <a:off x="0" y="0"/>
          <a:ext cx="0" cy="0"/>
          <a:chOff x="0" y="0"/>
          <a:chExt cx="0" cy="0"/>
        </a:xfrm>
      </p:grpSpPr>
      <p:sp>
        <p:nvSpPr>
          <p:cNvPr id="43" name="Google Shape;43;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4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4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 name="Shape 49"/>
        <p:cNvGrpSpPr/>
        <p:nvPr/>
      </p:nvGrpSpPr>
      <p:grpSpPr>
        <a:xfrm>
          <a:off x="0" y="0"/>
          <a:ext cx="0" cy="0"/>
          <a:chOff x="0" y="0"/>
          <a:chExt cx="0" cy="0"/>
        </a:xfrm>
      </p:grpSpPr>
      <p:sp>
        <p:nvSpPr>
          <p:cNvPr id="50" name="Google Shape;50;p4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4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 name="Google Shape;52;p4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4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 name="Google Shape;54;p4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4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4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4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4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49"/>
          <p:cNvSpPr/>
          <p:nvPr>
            <p:ph idx="2" type="pic"/>
          </p:nvPr>
        </p:nvSpPr>
        <p:spPr>
          <a:xfrm>
            <a:off x="5183188" y="987425"/>
            <a:ext cx="6172200" cy="4873625"/>
          </a:xfrm>
          <a:prstGeom prst="rect">
            <a:avLst/>
          </a:prstGeom>
          <a:noFill/>
          <a:ln>
            <a:noFill/>
          </a:ln>
        </p:spPr>
      </p:sp>
      <p:sp>
        <p:nvSpPr>
          <p:cNvPr id="68" name="Google Shape;68;p4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E"/>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8.jpg"/><Relationship Id="rId4" Type="http://schemas.openxmlformats.org/officeDocument/2006/relationships/image" Target="../media/image12.jpg"/><Relationship Id="rId5" Type="http://schemas.openxmlformats.org/officeDocument/2006/relationships/image" Target="../media/image9.jpg"/><Relationship Id="rId6" Type="http://schemas.openxmlformats.org/officeDocument/2006/relationships/image" Target="../media/image1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7.png"/><Relationship Id="rId4" Type="http://schemas.openxmlformats.org/officeDocument/2006/relationships/image" Target="../media/image2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5.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 name="Shape 87"/>
        <p:cNvGrpSpPr/>
        <p:nvPr/>
      </p:nvGrpSpPr>
      <p:grpSpPr>
        <a:xfrm>
          <a:off x="0" y="0"/>
          <a:ext cx="0" cy="0"/>
          <a:chOff x="0" y="0"/>
          <a:chExt cx="0" cy="0"/>
        </a:xfrm>
      </p:grpSpPr>
      <p:sp>
        <p:nvSpPr>
          <p:cNvPr id="88" name="Google Shape;88;p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Colourful rolled magazines" id="89" name="Google Shape;89;p1"/>
          <p:cNvPicPr preferRelativeResize="0"/>
          <p:nvPr/>
        </p:nvPicPr>
        <p:blipFill rotWithShape="1">
          <a:blip r:embed="rId3">
            <a:alphaModFix/>
          </a:blip>
          <a:srcRect b="-1" l="0" r="15627" t="0"/>
          <a:stretch/>
        </p:blipFill>
        <p:spPr>
          <a:xfrm>
            <a:off x="3523488" y="10"/>
            <a:ext cx="8668512" cy="6857990"/>
          </a:xfrm>
          <a:prstGeom prst="rect">
            <a:avLst/>
          </a:prstGeom>
          <a:noFill/>
          <a:ln>
            <a:noFill/>
          </a:ln>
        </p:spPr>
      </p:pic>
      <p:sp>
        <p:nvSpPr>
          <p:cNvPr id="90" name="Google Shape;90;p1"/>
          <p:cNvSpPr/>
          <p:nvPr/>
        </p:nvSpPr>
        <p:spPr>
          <a:xfrm>
            <a:off x="0" y="0"/>
            <a:ext cx="9756601" cy="6858000"/>
          </a:xfrm>
          <a:prstGeom prst="rect">
            <a:avLst/>
          </a:prstGeom>
          <a:gradFill>
            <a:gsLst>
              <a:gs pos="0">
                <a:srgbClr val="FFFFFF">
                  <a:alpha val="0"/>
                </a:srgbClr>
              </a:gs>
              <a:gs pos="19000">
                <a:srgbClr val="FFFFFF">
                  <a:alpha val="37647"/>
                </a:srgbClr>
              </a:gs>
              <a:gs pos="35000">
                <a:srgbClr val="FFFFFF">
                  <a:alpha val="78823"/>
                </a:srgbClr>
              </a:gs>
              <a:gs pos="58000">
                <a:schemeClr val="lt1"/>
              </a:gs>
              <a:gs pos="100000">
                <a:schemeClr val="lt1"/>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1" name="Google Shape;91;p1"/>
          <p:cNvSpPr txBox="1"/>
          <p:nvPr>
            <p:ph type="ctrTitle"/>
          </p:nvPr>
        </p:nvSpPr>
        <p:spPr>
          <a:xfrm>
            <a:off x="477981" y="1122363"/>
            <a:ext cx="4023360" cy="320413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Calibri"/>
              <a:buNone/>
            </a:pPr>
            <a:r>
              <a:rPr lang="en-IE" sz="4800"/>
              <a:t>Materials </a:t>
            </a:r>
            <a:endParaRPr/>
          </a:p>
        </p:txBody>
      </p:sp>
      <p:sp>
        <p:nvSpPr>
          <p:cNvPr id="92" name="Google Shape;92;p1"/>
          <p:cNvSpPr/>
          <p:nvPr/>
        </p:nvSpPr>
        <p:spPr>
          <a:xfrm rot="5400000">
            <a:off x="759921" y="346791"/>
            <a:ext cx="146304"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3" name="Google Shape;93;p1"/>
          <p:cNvSpPr/>
          <p:nvPr/>
        </p:nvSpPr>
        <p:spPr>
          <a:xfrm>
            <a:off x="481029" y="4546920"/>
            <a:ext cx="397764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0"/>
          <p:cNvSpPr txBox="1"/>
          <p:nvPr>
            <p:ph type="title"/>
          </p:nvPr>
        </p:nvSpPr>
        <p:spPr>
          <a:xfrm>
            <a:off x="262548" y="7088"/>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E"/>
              <a:t>Compound </a:t>
            </a:r>
            <a:endParaRPr/>
          </a:p>
        </p:txBody>
      </p:sp>
      <p:sp>
        <p:nvSpPr>
          <p:cNvPr id="166" name="Google Shape;166;p10"/>
          <p:cNvSpPr txBox="1"/>
          <p:nvPr>
            <p:ph idx="1" type="body"/>
          </p:nvPr>
        </p:nvSpPr>
        <p:spPr>
          <a:xfrm>
            <a:off x="537278" y="3498665"/>
            <a:ext cx="10515600" cy="3359335"/>
          </a:xfrm>
          <a:prstGeom prst="rect">
            <a:avLst/>
          </a:prstGeom>
          <a:blipFill rotWithShape="1">
            <a:blip r:embed="rId3">
              <a:alphaModFix/>
            </a:blip>
            <a:stretch>
              <a:fillRect b="0" l="-1158" r="0" t="-3084"/>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IE"/>
              <a:t> </a:t>
            </a:r>
            <a:endParaRPr/>
          </a:p>
        </p:txBody>
      </p:sp>
      <p:sp>
        <p:nvSpPr>
          <p:cNvPr id="167" name="Google Shape;167;p10"/>
          <p:cNvSpPr/>
          <p:nvPr/>
        </p:nvSpPr>
        <p:spPr>
          <a:xfrm>
            <a:off x="323508" y="1332651"/>
            <a:ext cx="11487811" cy="1861520"/>
          </a:xfrm>
          <a:prstGeom prst="roundRect">
            <a:avLst>
              <a:gd fmla="val 16667"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E" sz="2800">
                <a:solidFill>
                  <a:schemeClr val="dk1"/>
                </a:solidFill>
                <a:latin typeface="Calibri"/>
                <a:ea typeface="Calibri"/>
                <a:cs typeface="Calibri"/>
                <a:sym typeface="Calibri"/>
              </a:rPr>
              <a:t>Is a substance that is made up </a:t>
            </a:r>
            <a:r>
              <a:rPr b="1" lang="en-IE" sz="2800">
                <a:solidFill>
                  <a:schemeClr val="dk1"/>
                </a:solidFill>
                <a:latin typeface="Calibri"/>
                <a:ea typeface="Calibri"/>
                <a:cs typeface="Calibri"/>
                <a:sym typeface="Calibri"/>
              </a:rPr>
              <a:t>of two or more different elements </a:t>
            </a:r>
            <a:r>
              <a:rPr lang="en-IE" sz="2800">
                <a:solidFill>
                  <a:schemeClr val="dk1"/>
                </a:solidFill>
                <a:latin typeface="Calibri"/>
                <a:ea typeface="Calibri"/>
                <a:cs typeface="Calibri"/>
                <a:sym typeface="Calibri"/>
              </a:rPr>
              <a:t>that are </a:t>
            </a:r>
            <a:r>
              <a:rPr b="1" lang="en-IE" sz="2800">
                <a:solidFill>
                  <a:schemeClr val="dk1"/>
                </a:solidFill>
                <a:latin typeface="Calibri"/>
                <a:ea typeface="Calibri"/>
                <a:cs typeface="Calibri"/>
                <a:sym typeface="Calibri"/>
              </a:rPr>
              <a:t>chemically combined </a:t>
            </a:r>
            <a:r>
              <a:rPr lang="en-IE" sz="2800">
                <a:solidFill>
                  <a:schemeClr val="dk1"/>
                </a:solidFill>
                <a:latin typeface="Calibri"/>
                <a:ea typeface="Calibri"/>
                <a:cs typeface="Calibri"/>
                <a:sym typeface="Calibri"/>
              </a:rPr>
              <a:t>(joined together). </a:t>
            </a:r>
            <a:endParaRPr/>
          </a:p>
        </p:txBody>
      </p:sp>
      <p:pic>
        <p:nvPicPr>
          <p:cNvPr descr="Which Particle Diagram Represents One Pure Substance Only - Wiring Site  Resource" id="168" name="Google Shape;168;p10"/>
          <p:cNvPicPr preferRelativeResize="0"/>
          <p:nvPr/>
        </p:nvPicPr>
        <p:blipFill rotWithShape="1">
          <a:blip r:embed="rId4">
            <a:alphaModFix/>
          </a:blip>
          <a:srcRect b="21332" l="16412" r="11677" t="16442"/>
          <a:stretch/>
        </p:blipFill>
        <p:spPr>
          <a:xfrm>
            <a:off x="7374101" y="3294888"/>
            <a:ext cx="3793077" cy="245847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E"/>
              <a:t>Mixture </a:t>
            </a:r>
            <a:endParaRPr/>
          </a:p>
        </p:txBody>
      </p:sp>
      <p:sp>
        <p:nvSpPr>
          <p:cNvPr id="175" name="Google Shape;175;p11"/>
          <p:cNvSpPr txBox="1"/>
          <p:nvPr>
            <p:ph idx="1" type="body"/>
          </p:nvPr>
        </p:nvSpPr>
        <p:spPr>
          <a:xfrm>
            <a:off x="1051743" y="4331081"/>
            <a:ext cx="10515600" cy="336258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IE"/>
              <a:t>E.g. Air is a mixture of oxygen, nitrogen and carbon dioxide. </a:t>
            </a:r>
            <a:endParaRPr/>
          </a:p>
          <a:p>
            <a:pPr indent="0" lvl="0" marL="0" rtl="0" algn="l">
              <a:lnSpc>
                <a:spcPct val="90000"/>
              </a:lnSpc>
              <a:spcBef>
                <a:spcPts val="1000"/>
              </a:spcBef>
              <a:spcAft>
                <a:spcPts val="0"/>
              </a:spcAft>
              <a:buClr>
                <a:schemeClr val="dk1"/>
              </a:buClr>
              <a:buSzPts val="2800"/>
              <a:buNone/>
            </a:pPr>
            <a:r>
              <a:rPr lang="en-IE"/>
              <a:t>                </a:t>
            </a:r>
            <a:endParaRPr/>
          </a:p>
          <a:p>
            <a:pPr indent="0" lvl="0" marL="0" rtl="0" algn="l">
              <a:lnSpc>
                <a:spcPct val="90000"/>
              </a:lnSpc>
              <a:spcBef>
                <a:spcPts val="1000"/>
              </a:spcBef>
              <a:spcAft>
                <a:spcPts val="0"/>
              </a:spcAft>
              <a:buClr>
                <a:schemeClr val="dk1"/>
              </a:buClr>
              <a:buSzPts val="2800"/>
              <a:buNone/>
            </a:pPr>
            <a:r>
              <a:t/>
            </a:r>
            <a:endParaRPr/>
          </a:p>
        </p:txBody>
      </p:sp>
      <p:sp>
        <p:nvSpPr>
          <p:cNvPr id="176" name="Google Shape;176;p11"/>
          <p:cNvSpPr/>
          <p:nvPr/>
        </p:nvSpPr>
        <p:spPr>
          <a:xfrm>
            <a:off x="838200" y="2593580"/>
            <a:ext cx="10210800" cy="1456661"/>
          </a:xfrm>
          <a:prstGeom prst="roundRect">
            <a:avLst>
              <a:gd fmla="val 16667"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E" sz="2800">
                <a:solidFill>
                  <a:schemeClr val="dk1"/>
                </a:solidFill>
                <a:latin typeface="Calibri"/>
                <a:ea typeface="Calibri"/>
                <a:cs typeface="Calibri"/>
                <a:sym typeface="Calibri"/>
              </a:rPr>
              <a:t>A mixture consists of two or more different substances </a:t>
            </a:r>
            <a:r>
              <a:rPr b="1" lang="en-IE" sz="2800">
                <a:solidFill>
                  <a:schemeClr val="dk1"/>
                </a:solidFill>
                <a:latin typeface="Calibri"/>
                <a:ea typeface="Calibri"/>
                <a:cs typeface="Calibri"/>
                <a:sym typeface="Calibri"/>
              </a:rPr>
              <a:t>mingled</a:t>
            </a:r>
            <a:r>
              <a:rPr lang="en-IE" sz="2800">
                <a:solidFill>
                  <a:schemeClr val="dk1"/>
                </a:solidFill>
                <a:latin typeface="Calibri"/>
                <a:ea typeface="Calibri"/>
                <a:cs typeface="Calibri"/>
                <a:sym typeface="Calibri"/>
              </a:rPr>
              <a:t> together but </a:t>
            </a:r>
            <a:r>
              <a:rPr b="1" lang="en-IE" sz="2800">
                <a:solidFill>
                  <a:schemeClr val="dk1"/>
                </a:solidFill>
                <a:latin typeface="Calibri"/>
                <a:ea typeface="Calibri"/>
                <a:cs typeface="Calibri"/>
                <a:sym typeface="Calibri"/>
              </a:rPr>
              <a:t>not chemically combined</a:t>
            </a:r>
            <a:r>
              <a:rPr lang="en-IE" sz="2800">
                <a:solidFill>
                  <a:schemeClr val="dk1"/>
                </a:solidFill>
                <a:latin typeface="Calibri"/>
                <a:ea typeface="Calibri"/>
                <a:cs typeface="Calibri"/>
                <a:sym typeface="Calibri"/>
              </a:rPr>
              <a:t>. </a:t>
            </a:r>
            <a:endParaRPr/>
          </a:p>
        </p:txBody>
      </p:sp>
      <p:pic>
        <p:nvPicPr>
          <p:cNvPr descr="What is a pure compound? - Quora" id="177" name="Google Shape;177;p11"/>
          <p:cNvPicPr preferRelativeResize="0"/>
          <p:nvPr/>
        </p:nvPicPr>
        <p:blipFill rotWithShape="1">
          <a:blip r:embed="rId3">
            <a:alphaModFix/>
          </a:blip>
          <a:srcRect b="0" l="0" r="0" t="0"/>
          <a:stretch/>
        </p:blipFill>
        <p:spPr>
          <a:xfrm>
            <a:off x="9506543" y="4953133"/>
            <a:ext cx="1943100" cy="1771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lang="en-IE"/>
              <a:t>State the differences between a mixture and a compound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13"/>
          <p:cNvPicPr preferRelativeResize="0"/>
          <p:nvPr/>
        </p:nvPicPr>
        <p:blipFill rotWithShape="1">
          <a:blip r:embed="rId3">
            <a:alphaModFix/>
          </a:blip>
          <a:srcRect b="0" l="0" r="0" t="0"/>
          <a:stretch/>
        </p:blipFill>
        <p:spPr>
          <a:xfrm>
            <a:off x="2352368" y="716513"/>
            <a:ext cx="7627085" cy="6141488"/>
          </a:xfrm>
          <a:prstGeom prst="rect">
            <a:avLst/>
          </a:prstGeom>
          <a:noFill/>
          <a:ln>
            <a:noFill/>
          </a:ln>
        </p:spPr>
      </p:pic>
      <p:sp>
        <p:nvSpPr>
          <p:cNvPr id="188" name="Google Shape;188;p13"/>
          <p:cNvSpPr txBox="1"/>
          <p:nvPr>
            <p:ph type="title"/>
          </p:nvPr>
        </p:nvSpPr>
        <p:spPr>
          <a:xfrm>
            <a:off x="-66368" y="-55204"/>
            <a:ext cx="12189542" cy="123507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IE"/>
              <a:t>Look at the structures and state whether each one is a compound or mixture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2" name="Shape 192"/>
        <p:cNvGrpSpPr/>
        <p:nvPr/>
      </p:nvGrpSpPr>
      <p:grpSpPr>
        <a:xfrm>
          <a:off x="0" y="0"/>
          <a:ext cx="0" cy="0"/>
          <a:chOff x="0" y="0"/>
          <a:chExt cx="0" cy="0"/>
        </a:xfrm>
      </p:grpSpPr>
      <p:sp>
        <p:nvSpPr>
          <p:cNvPr id="193" name="Google Shape;193;p14"/>
          <p:cNvSpPr/>
          <p:nvPr/>
        </p:nvSpPr>
        <p:spPr>
          <a:xfrm>
            <a:off x="0" y="-1"/>
            <a:ext cx="12191695" cy="68520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 name="Google Shape;194;p14"/>
          <p:cNvSpPr/>
          <p:nvPr/>
        </p:nvSpPr>
        <p:spPr>
          <a:xfrm>
            <a:off x="305"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5" name="Google Shape;195;p14"/>
          <p:cNvSpPr txBox="1"/>
          <p:nvPr>
            <p:ph type="ctrTitle"/>
          </p:nvPr>
        </p:nvSpPr>
        <p:spPr>
          <a:xfrm>
            <a:off x="6380684" y="2522852"/>
            <a:ext cx="4805996" cy="129711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2"/>
              </a:buClr>
              <a:buSzPts val="4000"/>
              <a:buFont typeface="Calibri"/>
              <a:buNone/>
            </a:pPr>
            <a:r>
              <a:rPr lang="en-IE" sz="4000">
                <a:solidFill>
                  <a:schemeClr val="dk2"/>
                </a:solidFill>
              </a:rPr>
              <a:t>Can a mixture be separated ?</a:t>
            </a:r>
            <a:endParaRPr/>
          </a:p>
        </p:txBody>
      </p:sp>
      <p:sp>
        <p:nvSpPr>
          <p:cNvPr id="196" name="Google Shape;196;p14"/>
          <p:cNvSpPr txBox="1"/>
          <p:nvPr>
            <p:ph idx="1" type="subTitle"/>
          </p:nvPr>
        </p:nvSpPr>
        <p:spPr>
          <a:xfrm>
            <a:off x="6380989" y="3959955"/>
            <a:ext cx="5650991" cy="802546"/>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000"/>
              <a:buNone/>
            </a:pPr>
            <a:r>
              <a:rPr lang="en-IE" sz="3000">
                <a:solidFill>
                  <a:schemeClr val="dk2"/>
                </a:solidFill>
              </a:rPr>
              <a:t>Name a separation technique that you might use </a:t>
            </a:r>
            <a:endParaRPr/>
          </a:p>
        </p:txBody>
      </p:sp>
      <p:pic>
        <p:nvPicPr>
          <p:cNvPr descr="Scientist" id="197" name="Google Shape;197;p14"/>
          <p:cNvPicPr preferRelativeResize="0"/>
          <p:nvPr/>
        </p:nvPicPr>
        <p:blipFill rotWithShape="1">
          <a:blip r:embed="rId3">
            <a:alphaModFix/>
          </a:blip>
          <a:srcRect b="0" l="0" r="0" t="0"/>
          <a:stretch/>
        </p:blipFill>
        <p:spPr>
          <a:xfrm>
            <a:off x="340470" y="1815320"/>
            <a:ext cx="4141760" cy="4141760"/>
          </a:xfrm>
          <a:custGeom>
            <a:rect b="b" l="l" r="r" t="t"/>
            <a:pathLst>
              <a:path extrusionOk="0" h="4377846" w="4141760">
                <a:moveTo>
                  <a:pt x="0" y="0"/>
                </a:moveTo>
                <a:lnTo>
                  <a:pt x="4141760" y="0"/>
                </a:lnTo>
                <a:lnTo>
                  <a:pt x="4141760" y="4377846"/>
                </a:lnTo>
                <a:lnTo>
                  <a:pt x="0" y="4377846"/>
                </a:lnTo>
                <a:close/>
              </a:path>
            </a:pathLst>
          </a:custGeom>
          <a:noFill/>
          <a:ln>
            <a:noFill/>
          </a:ln>
        </p:spPr>
      </p:pic>
      <p:grpSp>
        <p:nvGrpSpPr>
          <p:cNvPr id="198" name="Google Shape;198;p14"/>
          <p:cNvGrpSpPr/>
          <p:nvPr/>
        </p:nvGrpSpPr>
        <p:grpSpPr>
          <a:xfrm>
            <a:off x="-4253" y="-5977"/>
            <a:ext cx="6238675" cy="6863979"/>
            <a:chOff x="305" y="-5977"/>
            <a:chExt cx="6238675" cy="6863979"/>
          </a:xfrm>
        </p:grpSpPr>
        <p:sp>
          <p:nvSpPr>
            <p:cNvPr id="199" name="Google Shape;199;p14"/>
            <p:cNvSpPr/>
            <p:nvPr/>
          </p:nvSpPr>
          <p:spPr>
            <a:xfrm flipH="1">
              <a:off x="305" y="34854"/>
              <a:ext cx="6028697" cy="6817170"/>
            </a:xfrm>
            <a:custGeom>
              <a:rect b="b" l="l" r="r" t="t"/>
              <a:pathLst>
                <a:path extrusionOk="0" h="6817170" w="6028697">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0" name="Google Shape;200;p14"/>
            <p:cNvSpPr/>
            <p:nvPr/>
          </p:nvSpPr>
          <p:spPr>
            <a:xfrm flipH="1">
              <a:off x="305" y="1"/>
              <a:ext cx="6165116" cy="6858001"/>
            </a:xfrm>
            <a:custGeom>
              <a:rect b="b" l="l" r="r" t="t"/>
              <a:pathLst>
                <a:path extrusionOk="0" h="6858001" w="6264586">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1" name="Google Shape;201;p14"/>
            <p:cNvSpPr/>
            <p:nvPr/>
          </p:nvSpPr>
          <p:spPr>
            <a:xfrm flipH="1">
              <a:off x="305" y="-5977"/>
              <a:ext cx="6238675" cy="6858001"/>
            </a:xfrm>
            <a:custGeom>
              <a:rect b="b" l="l" r="r" t="t"/>
              <a:pathLst>
                <a:path extrusionOk="0" h="6858001" w="6264586">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5"/>
          <p:cNvSpPr txBox="1"/>
          <p:nvPr>
            <p:ph type="title"/>
          </p:nvPr>
        </p:nvSpPr>
        <p:spPr>
          <a:xfrm>
            <a:off x="54078" y="-84701"/>
            <a:ext cx="12137922"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E"/>
              <a:t>Complete this table using your everyday knowledge </a:t>
            </a:r>
            <a:endParaRPr/>
          </a:p>
        </p:txBody>
      </p:sp>
      <p:graphicFrame>
        <p:nvGraphicFramePr>
          <p:cNvPr id="207" name="Google Shape;207;p15"/>
          <p:cNvGraphicFramePr/>
          <p:nvPr/>
        </p:nvGraphicFramePr>
        <p:xfrm>
          <a:off x="54078" y="951271"/>
          <a:ext cx="3000000" cy="3000000"/>
        </p:xfrm>
        <a:graphic>
          <a:graphicData uri="http://schemas.openxmlformats.org/drawingml/2006/table">
            <a:tbl>
              <a:tblPr bandRow="1" firstRow="1">
                <a:noFill/>
                <a:tableStyleId>{2D46A22C-6C16-457C-89B8-5B95FE00D80B}</a:tableStyleId>
              </a:tblPr>
              <a:tblGrid>
                <a:gridCol w="1856850"/>
                <a:gridCol w="3243625"/>
                <a:gridCol w="3669275"/>
                <a:gridCol w="2923250"/>
              </a:tblGrid>
              <a:tr h="1117800">
                <a:tc>
                  <a:txBody>
                    <a:bodyPr/>
                    <a:lstStyle/>
                    <a:p>
                      <a:pPr indent="0" lvl="0" marL="0" marR="0" rtl="0" algn="l">
                        <a:spcBef>
                          <a:spcPts val="0"/>
                        </a:spcBef>
                        <a:spcAft>
                          <a:spcPts val="0"/>
                        </a:spcAft>
                        <a:buNone/>
                      </a:pPr>
                      <a:r>
                        <a:rPr lang="en-IE" sz="2800" u="none" cap="none" strike="noStrike"/>
                        <a:t>Material </a:t>
                      </a:r>
                      <a:endParaRPr/>
                    </a:p>
                  </a:txBody>
                  <a:tcPr marT="45725" marB="45725" marR="91450" marL="91450"/>
                </a:tc>
                <a:tc>
                  <a:txBody>
                    <a:bodyPr/>
                    <a:lstStyle/>
                    <a:p>
                      <a:pPr indent="0" lvl="0" marL="0" marR="0" rtl="0" algn="l">
                        <a:spcBef>
                          <a:spcPts val="0"/>
                        </a:spcBef>
                        <a:spcAft>
                          <a:spcPts val="0"/>
                        </a:spcAft>
                        <a:buNone/>
                      </a:pPr>
                      <a:r>
                        <a:rPr lang="en-IE" sz="2800"/>
                        <a:t>Element/ Compound/ mixture </a:t>
                      </a:r>
                      <a:endParaRPr/>
                    </a:p>
                  </a:txBody>
                  <a:tcPr marT="45725" marB="45725" marR="91450" marL="91450"/>
                </a:tc>
                <a:tc>
                  <a:txBody>
                    <a:bodyPr/>
                    <a:lstStyle/>
                    <a:p>
                      <a:pPr indent="0" lvl="0" marL="0" marR="0" rtl="0" algn="l">
                        <a:spcBef>
                          <a:spcPts val="0"/>
                        </a:spcBef>
                        <a:spcAft>
                          <a:spcPts val="0"/>
                        </a:spcAft>
                        <a:buNone/>
                      </a:pPr>
                      <a:r>
                        <a:rPr lang="en-IE" sz="2800"/>
                        <a:t>Metal / non metal </a:t>
                      </a:r>
                      <a:endParaRPr/>
                    </a:p>
                  </a:txBody>
                  <a:tcPr marT="45725" marB="45725" marR="91450" marL="91450"/>
                </a:tc>
                <a:tc>
                  <a:txBody>
                    <a:bodyPr/>
                    <a:lstStyle/>
                    <a:p>
                      <a:pPr indent="0" lvl="0" marL="0" marR="0" rtl="0" algn="l">
                        <a:spcBef>
                          <a:spcPts val="0"/>
                        </a:spcBef>
                        <a:spcAft>
                          <a:spcPts val="0"/>
                        </a:spcAft>
                        <a:buNone/>
                      </a:pPr>
                      <a:r>
                        <a:rPr lang="en-IE" sz="2800"/>
                        <a:t>Natural / syntenic</a:t>
                      </a:r>
                      <a:endParaRPr/>
                    </a:p>
                  </a:txBody>
                  <a:tcPr marT="45725" marB="45725" marR="91450" marL="91450"/>
                </a:tc>
              </a:tr>
              <a:tr h="647625">
                <a:tc>
                  <a:txBody>
                    <a:bodyPr/>
                    <a:lstStyle/>
                    <a:p>
                      <a:pPr indent="0" lvl="0" marL="0" marR="0" rtl="0" algn="l">
                        <a:spcBef>
                          <a:spcPts val="0"/>
                        </a:spcBef>
                        <a:spcAft>
                          <a:spcPts val="0"/>
                        </a:spcAft>
                        <a:buNone/>
                      </a:pPr>
                      <a:r>
                        <a:rPr lang="en-IE" sz="2800"/>
                        <a:t>Plastic </a:t>
                      </a:r>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647625">
                <a:tc>
                  <a:txBody>
                    <a:bodyPr/>
                    <a:lstStyle/>
                    <a:p>
                      <a:pPr indent="0" lvl="0" marL="0" marR="0" rtl="0" algn="l">
                        <a:spcBef>
                          <a:spcPts val="0"/>
                        </a:spcBef>
                        <a:spcAft>
                          <a:spcPts val="0"/>
                        </a:spcAft>
                        <a:buNone/>
                      </a:pPr>
                      <a:r>
                        <a:rPr lang="en-IE" sz="2800"/>
                        <a:t>Water</a:t>
                      </a:r>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647625">
                <a:tc>
                  <a:txBody>
                    <a:bodyPr/>
                    <a:lstStyle/>
                    <a:p>
                      <a:pPr indent="0" lvl="0" marL="0" marR="0" rtl="0" algn="l">
                        <a:spcBef>
                          <a:spcPts val="0"/>
                        </a:spcBef>
                        <a:spcAft>
                          <a:spcPts val="0"/>
                        </a:spcAft>
                        <a:buNone/>
                      </a:pPr>
                      <a:r>
                        <a:rPr lang="en-IE" sz="2800"/>
                        <a:t>Coal </a:t>
                      </a:r>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647625">
                <a:tc>
                  <a:txBody>
                    <a:bodyPr/>
                    <a:lstStyle/>
                    <a:p>
                      <a:pPr indent="0" lvl="0" marL="0" marR="0" rtl="0" algn="l">
                        <a:spcBef>
                          <a:spcPts val="0"/>
                        </a:spcBef>
                        <a:spcAft>
                          <a:spcPts val="0"/>
                        </a:spcAft>
                        <a:buNone/>
                      </a:pPr>
                      <a:r>
                        <a:rPr lang="en-IE" sz="2800"/>
                        <a:t>Glass </a:t>
                      </a:r>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647625">
                <a:tc>
                  <a:txBody>
                    <a:bodyPr/>
                    <a:lstStyle/>
                    <a:p>
                      <a:pPr indent="0" lvl="0" marL="0" marR="0" rtl="0" algn="l">
                        <a:spcBef>
                          <a:spcPts val="0"/>
                        </a:spcBef>
                        <a:spcAft>
                          <a:spcPts val="0"/>
                        </a:spcAft>
                        <a:buNone/>
                      </a:pPr>
                      <a:r>
                        <a:rPr lang="en-IE" sz="2800"/>
                        <a:t>Helium </a:t>
                      </a:r>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647625">
                <a:tc>
                  <a:txBody>
                    <a:bodyPr/>
                    <a:lstStyle/>
                    <a:p>
                      <a:pPr indent="0" lvl="0" marL="0" marR="0" rtl="0" algn="l">
                        <a:spcBef>
                          <a:spcPts val="0"/>
                        </a:spcBef>
                        <a:spcAft>
                          <a:spcPts val="0"/>
                        </a:spcAft>
                        <a:buNone/>
                      </a:pPr>
                      <a:r>
                        <a:rPr lang="en-IE" sz="2800"/>
                        <a:t>Iron </a:t>
                      </a:r>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647625">
                <a:tc>
                  <a:txBody>
                    <a:bodyPr/>
                    <a:lstStyle/>
                    <a:p>
                      <a:pPr indent="0" lvl="0" marL="0" marR="0" rtl="0" algn="l">
                        <a:spcBef>
                          <a:spcPts val="0"/>
                        </a:spcBef>
                        <a:spcAft>
                          <a:spcPts val="0"/>
                        </a:spcAft>
                        <a:buNone/>
                      </a:pPr>
                      <a:r>
                        <a:rPr lang="en-IE" sz="2800"/>
                        <a:t>Wood </a:t>
                      </a:r>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6"/>
          <p:cNvSpPr/>
          <p:nvPr/>
        </p:nvSpPr>
        <p:spPr>
          <a:xfrm>
            <a:off x="2453640" y="5242560"/>
            <a:ext cx="6957060" cy="1568769"/>
          </a:xfrm>
          <a:prstGeom prst="rect">
            <a:avLst/>
          </a:prstGeom>
          <a:solidFill>
            <a:schemeClr val="lt1"/>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13" name="Google Shape;213;p16"/>
          <p:cNvSpPr txBox="1"/>
          <p:nvPr>
            <p:ph type="title"/>
          </p:nvPr>
        </p:nvSpPr>
        <p:spPr>
          <a:xfrm>
            <a:off x="419100" y="-19113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E"/>
              <a:t>Fill in the blanks </a:t>
            </a:r>
            <a:endParaRPr/>
          </a:p>
        </p:txBody>
      </p:sp>
      <p:sp>
        <p:nvSpPr>
          <p:cNvPr id="214" name="Google Shape;214;p16"/>
          <p:cNvSpPr txBox="1"/>
          <p:nvPr>
            <p:ph idx="1" type="body"/>
          </p:nvPr>
        </p:nvSpPr>
        <p:spPr>
          <a:xfrm>
            <a:off x="594360" y="1134428"/>
            <a:ext cx="10515600" cy="4351338"/>
          </a:xfrm>
          <a:prstGeom prst="rect">
            <a:avLst/>
          </a:prstGeom>
          <a:noFill/>
          <a:ln>
            <a:noFill/>
          </a:ln>
        </p:spPr>
        <p:txBody>
          <a:bodyPr anchorCtr="0" anchor="t" bIns="45700" lIns="91425" spcFirstLastPara="1" rIns="91425" wrap="square" tIns="45700">
            <a:normAutofit/>
          </a:bodyPr>
          <a:lstStyle/>
          <a:p>
            <a:pPr indent="-514350" lvl="0" marL="514350" rtl="0" algn="l">
              <a:lnSpc>
                <a:spcPct val="90000"/>
              </a:lnSpc>
              <a:spcBef>
                <a:spcPts val="0"/>
              </a:spcBef>
              <a:spcAft>
                <a:spcPts val="0"/>
              </a:spcAft>
              <a:buClr>
                <a:schemeClr val="dk1"/>
              </a:buClr>
              <a:buSzPts val="2800"/>
              <a:buAutoNum type="arabicPeriod"/>
            </a:pPr>
            <a:r>
              <a:rPr lang="en-IE"/>
              <a:t>An atom is the smallest part of an __________. </a:t>
            </a:r>
            <a:endParaRPr/>
          </a:p>
          <a:p>
            <a:pPr indent="-336550" lvl="0" marL="514350" rtl="0" algn="l">
              <a:lnSpc>
                <a:spcPct val="90000"/>
              </a:lnSpc>
              <a:spcBef>
                <a:spcPts val="1000"/>
              </a:spcBef>
              <a:spcAft>
                <a:spcPts val="0"/>
              </a:spcAft>
              <a:buClr>
                <a:schemeClr val="dk1"/>
              </a:buClr>
              <a:buSzPts val="2800"/>
              <a:buNone/>
            </a:pPr>
            <a:r>
              <a:t/>
            </a:r>
            <a:endParaRPr/>
          </a:p>
          <a:p>
            <a:pPr indent="-514350" lvl="0" marL="514350" rtl="0" algn="l">
              <a:lnSpc>
                <a:spcPct val="90000"/>
              </a:lnSpc>
              <a:spcBef>
                <a:spcPts val="1000"/>
              </a:spcBef>
              <a:spcAft>
                <a:spcPts val="0"/>
              </a:spcAft>
              <a:buClr>
                <a:schemeClr val="dk1"/>
              </a:buClr>
              <a:buSzPts val="2800"/>
              <a:buAutoNum type="arabicPeriod"/>
            </a:pPr>
            <a:r>
              <a:rPr lang="en-IE"/>
              <a:t>An element contains _____________________________. </a:t>
            </a:r>
            <a:endParaRPr/>
          </a:p>
          <a:p>
            <a:pPr indent="-336550" lvl="0" marL="514350" rtl="0" algn="l">
              <a:lnSpc>
                <a:spcPct val="90000"/>
              </a:lnSpc>
              <a:spcBef>
                <a:spcPts val="1000"/>
              </a:spcBef>
              <a:spcAft>
                <a:spcPts val="0"/>
              </a:spcAft>
              <a:buClr>
                <a:schemeClr val="dk1"/>
              </a:buClr>
              <a:buSzPts val="2800"/>
              <a:buNone/>
            </a:pPr>
            <a:r>
              <a:t/>
            </a:r>
            <a:endParaRPr/>
          </a:p>
          <a:p>
            <a:pPr indent="-514350" lvl="0" marL="514350" rtl="0" algn="l">
              <a:lnSpc>
                <a:spcPct val="90000"/>
              </a:lnSpc>
              <a:spcBef>
                <a:spcPts val="1000"/>
              </a:spcBef>
              <a:spcAft>
                <a:spcPts val="0"/>
              </a:spcAft>
              <a:buClr>
                <a:schemeClr val="dk1"/>
              </a:buClr>
              <a:buSzPts val="2800"/>
              <a:buAutoNum type="arabicPeriod"/>
            </a:pPr>
            <a:r>
              <a:rPr lang="en-IE"/>
              <a:t>Compounds are formed from elements by ____________________. </a:t>
            </a:r>
            <a:endParaRPr/>
          </a:p>
          <a:p>
            <a:pPr indent="-336550" lvl="0" marL="514350" rtl="0" algn="l">
              <a:lnSpc>
                <a:spcPct val="90000"/>
              </a:lnSpc>
              <a:spcBef>
                <a:spcPts val="1000"/>
              </a:spcBef>
              <a:spcAft>
                <a:spcPts val="0"/>
              </a:spcAft>
              <a:buClr>
                <a:schemeClr val="dk1"/>
              </a:buClr>
              <a:buSzPts val="2800"/>
              <a:buNone/>
            </a:pPr>
            <a:r>
              <a:t/>
            </a:r>
            <a:endParaRPr/>
          </a:p>
          <a:p>
            <a:pPr indent="-514350" lvl="0" marL="514350" rtl="0" algn="l">
              <a:lnSpc>
                <a:spcPct val="90000"/>
              </a:lnSpc>
              <a:spcBef>
                <a:spcPts val="1000"/>
              </a:spcBef>
              <a:spcAft>
                <a:spcPts val="0"/>
              </a:spcAft>
              <a:buClr>
                <a:schemeClr val="dk1"/>
              </a:buClr>
              <a:buSzPts val="2800"/>
              <a:buAutoNum type="arabicPeriod"/>
            </a:pPr>
            <a:r>
              <a:rPr lang="en-IE"/>
              <a:t>Water is a __________ formed by chemical reaction of elements oxygen and hydrogen </a:t>
            </a:r>
            <a:endParaRPr/>
          </a:p>
          <a:p>
            <a:pPr indent="-336550" lvl="0" marL="514350" rtl="0" algn="l">
              <a:lnSpc>
                <a:spcPct val="90000"/>
              </a:lnSpc>
              <a:spcBef>
                <a:spcPts val="1000"/>
              </a:spcBef>
              <a:spcAft>
                <a:spcPts val="0"/>
              </a:spcAft>
              <a:buClr>
                <a:schemeClr val="dk1"/>
              </a:buClr>
              <a:buSzPts val="2800"/>
              <a:buNone/>
            </a:pPr>
            <a:r>
              <a:t/>
            </a:r>
            <a:endParaRPr/>
          </a:p>
        </p:txBody>
      </p:sp>
      <p:sp>
        <p:nvSpPr>
          <p:cNvPr id="215" name="Google Shape;215;p16"/>
          <p:cNvSpPr txBox="1"/>
          <p:nvPr/>
        </p:nvSpPr>
        <p:spPr>
          <a:xfrm>
            <a:off x="2705100" y="5334000"/>
            <a:ext cx="12031980"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E" sz="2800">
                <a:solidFill>
                  <a:schemeClr val="dk1"/>
                </a:solidFill>
                <a:latin typeface="Calibri"/>
                <a:ea typeface="Calibri"/>
                <a:cs typeface="Calibri"/>
                <a:sym typeface="Calibri"/>
              </a:rPr>
              <a:t>One type of atom only		Element </a:t>
            </a:r>
            <a:endParaRPr/>
          </a:p>
          <a:p>
            <a:pPr indent="0" lvl="0" marL="0" marR="0" rtl="0" algn="l">
              <a:spcBef>
                <a:spcPts val="0"/>
              </a:spcBef>
              <a:spcAft>
                <a:spcPts val="0"/>
              </a:spcAft>
              <a:buNone/>
            </a:pPr>
            <a:r>
              <a:t/>
            </a:r>
            <a:endParaRPr b="1" sz="2800">
              <a:solidFill>
                <a:schemeClr val="dk1"/>
              </a:solidFill>
              <a:latin typeface="Calibri"/>
              <a:ea typeface="Calibri"/>
              <a:cs typeface="Calibri"/>
              <a:sym typeface="Calibri"/>
            </a:endParaRPr>
          </a:p>
          <a:p>
            <a:pPr indent="0" lvl="0" marL="0" marR="0" rtl="0" algn="l">
              <a:spcBef>
                <a:spcPts val="0"/>
              </a:spcBef>
              <a:spcAft>
                <a:spcPts val="0"/>
              </a:spcAft>
              <a:buNone/>
            </a:pPr>
            <a:r>
              <a:rPr b="1" lang="en-IE" sz="2800">
                <a:solidFill>
                  <a:schemeClr val="dk1"/>
                </a:solidFill>
                <a:latin typeface="Calibri"/>
                <a:ea typeface="Calibri"/>
                <a:cs typeface="Calibri"/>
                <a:sym typeface="Calibri"/>
              </a:rPr>
              <a:t>Chemical reaction  		Compound </a:t>
            </a:r>
            <a:r>
              <a:rPr lang="en-IE" sz="2800">
                <a:solidFill>
                  <a:schemeClr val="dk1"/>
                </a:solidFill>
                <a:latin typeface="Calibri"/>
                <a:ea typeface="Calibri"/>
                <a:cs typeface="Calibri"/>
                <a:sym typeface="Calibri"/>
              </a:rPr>
              <a:t>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0" name="Shape 220"/>
        <p:cNvGrpSpPr/>
        <p:nvPr/>
      </p:nvGrpSpPr>
      <p:grpSpPr>
        <a:xfrm>
          <a:off x="0" y="0"/>
          <a:ext cx="0" cy="0"/>
          <a:chOff x="0" y="0"/>
          <a:chExt cx="0" cy="0"/>
        </a:xfrm>
      </p:grpSpPr>
      <p:sp>
        <p:nvSpPr>
          <p:cNvPr id="221" name="Google Shape;221;p1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 name="Google Shape;222;p17"/>
          <p:cNvSpPr/>
          <p:nvPr/>
        </p:nvSpPr>
        <p:spPr>
          <a:xfrm>
            <a:off x="1114425" y="0"/>
            <a:ext cx="9963150" cy="6858000"/>
          </a:xfrm>
          <a:custGeom>
            <a:rect b="b" l="l" r="r" t="t"/>
            <a:pathLst>
              <a:path extrusionOk="0" h="6858000" w="996315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solidFill>
            <a:schemeClr val="lt1"/>
          </a:solidFill>
          <a:ln cap="flat" cmpd="sng" w="9525">
            <a:solidFill>
              <a:srgbClr val="EFEFEF"/>
            </a:solidFill>
            <a:prstDash val="solid"/>
            <a:miter lim="800000"/>
            <a:headEnd len="sm" w="sm" type="none"/>
            <a:tailEnd len="sm" w="sm" type="none"/>
          </a:ln>
          <a:effectLst>
            <a:outerShdw blurRad="139700" sx="102000" rotWithShape="0" algn="ctr" sy="102000">
              <a:srgbClr val="D8D8D8">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23" name="Google Shape;223;p17"/>
          <p:cNvSpPr/>
          <p:nvPr/>
        </p:nvSpPr>
        <p:spPr>
          <a:xfrm>
            <a:off x="1121664" y="0"/>
            <a:ext cx="9948672" cy="6858000"/>
          </a:xfrm>
          <a:custGeom>
            <a:rect b="b" l="l" r="r" t="t"/>
            <a:pathLst>
              <a:path extrusionOk="0" h="6858000" w="996315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24" name="Google Shape;224;p17"/>
          <p:cNvSpPr txBox="1"/>
          <p:nvPr>
            <p:ph type="ctrTitle"/>
          </p:nvPr>
        </p:nvSpPr>
        <p:spPr>
          <a:xfrm>
            <a:off x="1524003" y="1999615"/>
            <a:ext cx="9144000" cy="2764028"/>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700"/>
              <a:buFont typeface="Calibri"/>
              <a:buNone/>
            </a:pPr>
            <a:r>
              <a:rPr lang="en-IE" sz="6700"/>
              <a:t>Think of any material and write down its properties </a:t>
            </a:r>
            <a:endParaRPr/>
          </a:p>
        </p:txBody>
      </p:sp>
      <p:sp>
        <p:nvSpPr>
          <p:cNvPr id="225" name="Google Shape;225;p17"/>
          <p:cNvSpPr/>
          <p:nvPr/>
        </p:nvSpPr>
        <p:spPr>
          <a:xfrm>
            <a:off x="3718560" y="5524786"/>
            <a:ext cx="4754880" cy="27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0" name="Shape 230"/>
        <p:cNvGrpSpPr/>
        <p:nvPr/>
      </p:nvGrpSpPr>
      <p:grpSpPr>
        <a:xfrm>
          <a:off x="0" y="0"/>
          <a:ext cx="0" cy="0"/>
          <a:chOff x="0" y="0"/>
          <a:chExt cx="0" cy="0"/>
        </a:xfrm>
      </p:grpSpPr>
      <p:sp>
        <p:nvSpPr>
          <p:cNvPr id="231" name="Google Shape;231;p18"/>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 name="Google Shape;232;p1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233" name="Google Shape;233;p18"/>
          <p:cNvPicPr preferRelativeResize="0"/>
          <p:nvPr/>
        </p:nvPicPr>
        <p:blipFill rotWithShape="1">
          <a:blip r:embed="rId3">
            <a:alphaModFix/>
          </a:blip>
          <a:srcRect b="0" l="0" r="0" t="0"/>
          <a:stretch/>
        </p:blipFill>
        <p:spPr>
          <a:xfrm>
            <a:off x="-152747" y="0"/>
            <a:ext cx="12497494" cy="6858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E"/>
              <a:t>Strength </a:t>
            </a:r>
            <a:endParaRPr/>
          </a:p>
        </p:txBody>
      </p:sp>
      <p:sp>
        <p:nvSpPr>
          <p:cNvPr id="239" name="Google Shape;239;p19"/>
          <p:cNvSpPr txBox="1"/>
          <p:nvPr>
            <p:ph idx="1" type="body"/>
          </p:nvPr>
        </p:nvSpPr>
        <p:spPr>
          <a:xfrm>
            <a:off x="838200" y="3955005"/>
            <a:ext cx="10515600" cy="299572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IE"/>
              <a:t>Two types of strength: </a:t>
            </a:r>
            <a:endParaRPr/>
          </a:p>
          <a:p>
            <a:pPr indent="-514350" lvl="1" marL="971550" rtl="0" algn="just">
              <a:lnSpc>
                <a:spcPct val="90000"/>
              </a:lnSpc>
              <a:spcBef>
                <a:spcPts val="500"/>
              </a:spcBef>
              <a:spcAft>
                <a:spcPts val="0"/>
              </a:spcAft>
              <a:buClr>
                <a:schemeClr val="dk1"/>
              </a:buClr>
              <a:buSzPts val="2400"/>
              <a:buAutoNum type="arabicPeriod"/>
            </a:pPr>
            <a:r>
              <a:rPr lang="en-IE"/>
              <a:t>Tensile strength </a:t>
            </a:r>
            <a:endParaRPr/>
          </a:p>
          <a:p>
            <a:pPr indent="-514350" lvl="1" marL="971550" rtl="0" algn="just">
              <a:lnSpc>
                <a:spcPct val="90000"/>
              </a:lnSpc>
              <a:spcBef>
                <a:spcPts val="500"/>
              </a:spcBef>
              <a:spcAft>
                <a:spcPts val="0"/>
              </a:spcAft>
              <a:buClr>
                <a:schemeClr val="dk1"/>
              </a:buClr>
              <a:buSzPts val="2400"/>
              <a:buAutoNum type="arabicPeriod"/>
            </a:pPr>
            <a:r>
              <a:rPr lang="en-IE"/>
              <a:t>Compressive strength </a:t>
            </a:r>
            <a:endParaRPr/>
          </a:p>
        </p:txBody>
      </p:sp>
      <p:sp>
        <p:nvSpPr>
          <p:cNvPr id="240" name="Google Shape;240;p19"/>
          <p:cNvSpPr/>
          <p:nvPr/>
        </p:nvSpPr>
        <p:spPr>
          <a:xfrm>
            <a:off x="1334823" y="1838930"/>
            <a:ext cx="9729873" cy="1648110"/>
          </a:xfrm>
          <a:prstGeom prst="roundRect">
            <a:avLst>
              <a:gd fmla="val 16667"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E" sz="2800">
                <a:solidFill>
                  <a:schemeClr val="dk1"/>
                </a:solidFill>
                <a:latin typeface="Calibri"/>
                <a:ea typeface="Calibri"/>
                <a:cs typeface="Calibri"/>
                <a:sym typeface="Calibri"/>
              </a:rPr>
              <a:t>Strength is how good a material is at </a:t>
            </a:r>
            <a:r>
              <a:rPr b="1" lang="en-IE" sz="2800">
                <a:solidFill>
                  <a:schemeClr val="dk1"/>
                </a:solidFill>
                <a:latin typeface="Calibri"/>
                <a:ea typeface="Calibri"/>
                <a:cs typeface="Calibri"/>
                <a:sym typeface="Calibri"/>
              </a:rPr>
              <a:t>resisting a force.</a:t>
            </a:r>
            <a:endParaRPr/>
          </a:p>
        </p:txBody>
      </p:sp>
      <p:pic>
        <p:nvPicPr>
          <p:cNvPr descr="154,549 Strength Of Materials Images, Stock Photos &amp; Vectors | Shutterstock" id="241" name="Google Shape;241;p19"/>
          <p:cNvPicPr preferRelativeResize="0"/>
          <p:nvPr/>
        </p:nvPicPr>
        <p:blipFill rotWithShape="1">
          <a:blip r:embed="rId3">
            <a:alphaModFix/>
          </a:blip>
          <a:srcRect b="14856" l="0" r="0" t="0"/>
          <a:stretch/>
        </p:blipFill>
        <p:spPr>
          <a:xfrm>
            <a:off x="7423785" y="4053840"/>
            <a:ext cx="3714750" cy="227076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7" name="Shape 97"/>
        <p:cNvGrpSpPr/>
        <p:nvPr/>
      </p:nvGrpSpPr>
      <p:grpSpPr>
        <a:xfrm>
          <a:off x="0" y="0"/>
          <a:ext cx="0" cy="0"/>
          <a:chOff x="0" y="0"/>
          <a:chExt cx="0" cy="0"/>
        </a:xfrm>
      </p:grpSpPr>
      <p:sp>
        <p:nvSpPr>
          <p:cNvPr id="98" name="Google Shape;98;p2"/>
          <p:cNvSpPr/>
          <p:nvPr/>
        </p:nvSpPr>
        <p:spPr>
          <a:xfrm>
            <a:off x="0" y="651752"/>
            <a:ext cx="12192000" cy="73655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9" name="Google Shape;99;p2"/>
          <p:cNvSpPr txBox="1"/>
          <p:nvPr>
            <p:ph type="title"/>
          </p:nvPr>
        </p:nvSpPr>
        <p:spPr>
          <a:xfrm>
            <a:off x="556532" y="643467"/>
            <a:ext cx="11210925" cy="74483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Font typeface="Calibri"/>
              <a:buNone/>
            </a:pPr>
            <a:r>
              <a:rPr lang="en-IE" sz="3200">
                <a:solidFill>
                  <a:schemeClr val="lt1"/>
                </a:solidFill>
                <a:latin typeface="Calibri"/>
                <a:ea typeface="Calibri"/>
                <a:cs typeface="Calibri"/>
                <a:sym typeface="Calibri"/>
              </a:rPr>
              <a:t>What you need to know </a:t>
            </a:r>
            <a:endParaRPr/>
          </a:p>
        </p:txBody>
      </p:sp>
      <p:pic>
        <p:nvPicPr>
          <p:cNvPr id="100" name="Google Shape;100;p2"/>
          <p:cNvPicPr preferRelativeResize="0"/>
          <p:nvPr>
            <p:ph idx="1" type="body"/>
          </p:nvPr>
        </p:nvPicPr>
        <p:blipFill rotWithShape="1">
          <a:blip r:embed="rId3">
            <a:alphaModFix/>
          </a:blip>
          <a:srcRect b="0" l="0" r="0" t="0"/>
          <a:stretch/>
        </p:blipFill>
        <p:spPr>
          <a:xfrm>
            <a:off x="2539660" y="1396588"/>
            <a:ext cx="7882542" cy="518277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0"/>
          <p:cNvSpPr txBox="1"/>
          <p:nvPr>
            <p:ph type="title"/>
          </p:nvPr>
        </p:nvSpPr>
        <p:spPr>
          <a:xfrm>
            <a:off x="722758" y="0"/>
            <a:ext cx="10357269" cy="121483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E"/>
              <a:t>Tensile strength </a:t>
            </a:r>
            <a:endParaRPr/>
          </a:p>
        </p:txBody>
      </p:sp>
      <p:sp>
        <p:nvSpPr>
          <p:cNvPr id="247" name="Google Shape;247;p20"/>
          <p:cNvSpPr/>
          <p:nvPr/>
        </p:nvSpPr>
        <p:spPr>
          <a:xfrm>
            <a:off x="1266958" y="1099340"/>
            <a:ext cx="8728321" cy="1221026"/>
          </a:xfrm>
          <a:prstGeom prst="roundRect">
            <a:avLst>
              <a:gd fmla="val 16667"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E" sz="2800">
                <a:solidFill>
                  <a:schemeClr val="dk1"/>
                </a:solidFill>
                <a:latin typeface="Calibri"/>
                <a:ea typeface="Calibri"/>
                <a:cs typeface="Calibri"/>
                <a:sym typeface="Calibri"/>
              </a:rPr>
              <a:t>Is how much a material can </a:t>
            </a:r>
            <a:r>
              <a:rPr b="1" lang="en-IE" sz="2800">
                <a:solidFill>
                  <a:schemeClr val="dk1"/>
                </a:solidFill>
                <a:latin typeface="Calibri"/>
                <a:ea typeface="Calibri"/>
                <a:cs typeface="Calibri"/>
                <a:sym typeface="Calibri"/>
              </a:rPr>
              <a:t>resist a pulling force  </a:t>
            </a:r>
            <a:endParaRPr/>
          </a:p>
        </p:txBody>
      </p:sp>
      <p:pic>
        <p:nvPicPr>
          <p:cNvPr id="248" name="Google Shape;248;p20"/>
          <p:cNvPicPr preferRelativeResize="0"/>
          <p:nvPr/>
        </p:nvPicPr>
        <p:blipFill rotWithShape="1">
          <a:blip r:embed="rId3">
            <a:alphaModFix/>
          </a:blip>
          <a:srcRect b="0" l="0" r="0" t="0"/>
          <a:stretch/>
        </p:blipFill>
        <p:spPr>
          <a:xfrm>
            <a:off x="1598071" y="3429000"/>
            <a:ext cx="8066097" cy="3217376"/>
          </a:xfrm>
          <a:prstGeom prst="rect">
            <a:avLst/>
          </a:prstGeom>
          <a:noFill/>
          <a:ln>
            <a:noFill/>
          </a:ln>
        </p:spPr>
      </p:pic>
      <p:sp>
        <p:nvSpPr>
          <p:cNvPr id="249" name="Google Shape;249;p20"/>
          <p:cNvSpPr txBox="1"/>
          <p:nvPr/>
        </p:nvSpPr>
        <p:spPr>
          <a:xfrm>
            <a:off x="416134" y="2431099"/>
            <a:ext cx="11775866"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E" sz="2800">
                <a:solidFill>
                  <a:schemeClr val="dk1"/>
                </a:solidFill>
                <a:latin typeface="Calibri"/>
                <a:ea typeface="Calibri"/>
                <a:cs typeface="Calibri"/>
                <a:sym typeface="Calibri"/>
              </a:rPr>
              <a:t>What metals do you think are not used to make cables in the construction of bridges?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sp>
        <p:nvSpPr>
          <p:cNvPr id="255" name="Google Shape;255;p21"/>
          <p:cNvSpPr txBox="1"/>
          <p:nvPr>
            <p:ph type="title"/>
          </p:nvPr>
        </p:nvSpPr>
        <p:spPr>
          <a:xfrm>
            <a:off x="481013" y="3752849"/>
            <a:ext cx="3290887" cy="245268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en-IE" sz="3600"/>
              <a:t>Compressive strength </a:t>
            </a:r>
            <a:endParaRPr/>
          </a:p>
        </p:txBody>
      </p:sp>
      <p:pic>
        <p:nvPicPr>
          <p:cNvPr descr="How Much Does A Brick Wall Cost To Build In 2023? | Checkatrade" id="256" name="Google Shape;256;p21"/>
          <p:cNvPicPr preferRelativeResize="0"/>
          <p:nvPr/>
        </p:nvPicPr>
        <p:blipFill rotWithShape="1">
          <a:blip r:embed="rId3">
            <a:alphaModFix/>
          </a:blip>
          <a:srcRect b="25115" l="0" r="0" t="29289"/>
          <a:stretch/>
        </p:blipFill>
        <p:spPr>
          <a:xfrm>
            <a:off x="20" y="10"/>
            <a:ext cx="12191980" cy="3710603"/>
          </a:xfrm>
          <a:custGeom>
            <a:rect b="b" l="l" r="r" t="t"/>
            <a:pathLst>
              <a:path extrusionOk="0" h="3692092" w="12192000">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ln>
            <a:noFill/>
          </a:ln>
        </p:spPr>
      </p:pic>
      <p:sp>
        <p:nvSpPr>
          <p:cNvPr id="257" name="Google Shape;257;p21"/>
          <p:cNvSpPr/>
          <p:nvPr/>
        </p:nvSpPr>
        <p:spPr>
          <a:xfrm>
            <a:off x="3548092" y="4281801"/>
            <a:ext cx="7318084" cy="1483847"/>
          </a:xfrm>
          <a:prstGeom prst="roundRect">
            <a:avLst>
              <a:gd fmla="val 16667"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IE" sz="2800">
                <a:solidFill>
                  <a:schemeClr val="dk1"/>
                </a:solidFill>
                <a:latin typeface="Calibri"/>
                <a:ea typeface="Calibri"/>
                <a:cs typeface="Calibri"/>
                <a:sym typeface="Calibri"/>
              </a:rPr>
              <a:t>How well a material can </a:t>
            </a:r>
            <a:r>
              <a:rPr b="1" lang="en-IE" sz="2800">
                <a:solidFill>
                  <a:schemeClr val="dk1"/>
                </a:solidFill>
                <a:latin typeface="Calibri"/>
                <a:ea typeface="Calibri"/>
                <a:cs typeface="Calibri"/>
                <a:sym typeface="Calibri"/>
              </a:rPr>
              <a:t>resist pushing force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2"/>
          <p:cNvSpPr txBox="1"/>
          <p:nvPr>
            <p:ph type="ctrTitle"/>
          </p:nvPr>
        </p:nvSpPr>
        <p:spPr>
          <a:xfrm>
            <a:off x="1188720" y="1625282"/>
            <a:ext cx="10066020" cy="2641917"/>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lang="en-IE"/>
              <a:t>List all the different types of paper. </a:t>
            </a:r>
            <a:br>
              <a:rPr lang="en-IE"/>
            </a:br>
            <a:r>
              <a:rPr lang="en-IE"/>
              <a:t>Put them in order of how strong you think they are. </a:t>
            </a:r>
            <a:endParaRPr/>
          </a:p>
        </p:txBody>
      </p:sp>
      <p:pic>
        <p:nvPicPr>
          <p:cNvPr descr="Print newspapers in decline, still relevant – the Southerner Online" id="264" name="Google Shape;264;p22"/>
          <p:cNvPicPr preferRelativeResize="0"/>
          <p:nvPr/>
        </p:nvPicPr>
        <p:blipFill rotWithShape="1">
          <a:blip r:embed="rId3">
            <a:alphaModFix/>
          </a:blip>
          <a:srcRect b="0" l="0" r="0" t="0"/>
          <a:stretch/>
        </p:blipFill>
        <p:spPr>
          <a:xfrm>
            <a:off x="7799976" y="4412932"/>
            <a:ext cx="3555026" cy="2445068"/>
          </a:xfrm>
          <a:prstGeom prst="rect">
            <a:avLst/>
          </a:prstGeom>
          <a:noFill/>
          <a:ln>
            <a:noFill/>
          </a:ln>
        </p:spPr>
      </p:pic>
      <p:pic>
        <p:nvPicPr>
          <p:cNvPr descr="Tork Universal Facial Tissue Flat Box | TF6710A | Washroom accessories |  Refill | Tork US" id="265" name="Google Shape;265;p22"/>
          <p:cNvPicPr preferRelativeResize="0"/>
          <p:nvPr/>
        </p:nvPicPr>
        <p:blipFill rotWithShape="1">
          <a:blip r:embed="rId4">
            <a:alphaModFix/>
          </a:blip>
          <a:srcRect b="0" l="0" r="0" t="0"/>
          <a:stretch/>
        </p:blipFill>
        <p:spPr>
          <a:xfrm>
            <a:off x="838755" y="4267199"/>
            <a:ext cx="2939063" cy="2281448"/>
          </a:xfrm>
          <a:prstGeom prst="rect">
            <a:avLst/>
          </a:prstGeom>
          <a:noFill/>
          <a:ln>
            <a:noFill/>
          </a:ln>
        </p:spPr>
      </p:pic>
      <p:pic>
        <p:nvPicPr>
          <p:cNvPr descr="FFJASP10F - Fit For The Job - 280mm x 230mm Fine Sand Paper, 10 Pack  Farnell Ireland" id="266" name="Google Shape;266;p22"/>
          <p:cNvPicPr preferRelativeResize="0"/>
          <p:nvPr/>
        </p:nvPicPr>
        <p:blipFill rotWithShape="1">
          <a:blip r:embed="rId5">
            <a:alphaModFix/>
          </a:blip>
          <a:srcRect b="0" l="0" r="0" t="0"/>
          <a:stretch/>
        </p:blipFill>
        <p:spPr>
          <a:xfrm>
            <a:off x="0" y="289560"/>
            <a:ext cx="2828925" cy="1905000"/>
          </a:xfrm>
          <a:prstGeom prst="rect">
            <a:avLst/>
          </a:prstGeom>
          <a:noFill/>
          <a:ln>
            <a:noFill/>
          </a:ln>
        </p:spPr>
      </p:pic>
      <p:pic>
        <p:nvPicPr>
          <p:cNvPr descr="Corrugated Cardboard Sheets - Variety of Sizes" id="267" name="Google Shape;267;p22"/>
          <p:cNvPicPr preferRelativeResize="0"/>
          <p:nvPr/>
        </p:nvPicPr>
        <p:blipFill rotWithShape="1">
          <a:blip r:embed="rId6">
            <a:alphaModFix/>
          </a:blip>
          <a:srcRect b="0" l="0" r="0" t="0"/>
          <a:stretch/>
        </p:blipFill>
        <p:spPr>
          <a:xfrm>
            <a:off x="8797290" y="-71279"/>
            <a:ext cx="3333750" cy="2057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2" name="Shape 272"/>
        <p:cNvGrpSpPr/>
        <p:nvPr/>
      </p:nvGrpSpPr>
      <p:grpSpPr>
        <a:xfrm>
          <a:off x="0" y="0"/>
          <a:ext cx="0" cy="0"/>
          <a:chOff x="0" y="0"/>
          <a:chExt cx="0" cy="0"/>
        </a:xfrm>
      </p:grpSpPr>
      <p:sp>
        <p:nvSpPr>
          <p:cNvPr id="273" name="Google Shape;273;p23"/>
          <p:cNvSpPr/>
          <p:nvPr/>
        </p:nvSpPr>
        <p:spPr>
          <a:xfrm>
            <a:off x="-1"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Why a Diamond's Cut is So Important | Beldiamond" id="274" name="Google Shape;274;p23"/>
          <p:cNvPicPr preferRelativeResize="0"/>
          <p:nvPr/>
        </p:nvPicPr>
        <p:blipFill rotWithShape="1">
          <a:blip r:embed="rId3">
            <a:alphaModFix/>
          </a:blip>
          <a:srcRect b="-1" l="3416" r="0" t="0"/>
          <a:stretch/>
        </p:blipFill>
        <p:spPr>
          <a:xfrm>
            <a:off x="-3794486" y="-257336"/>
            <a:ext cx="9669642" cy="6857990"/>
          </a:xfrm>
          <a:prstGeom prst="rect">
            <a:avLst/>
          </a:prstGeom>
          <a:noFill/>
          <a:ln>
            <a:noFill/>
          </a:ln>
        </p:spPr>
      </p:pic>
      <p:sp>
        <p:nvSpPr>
          <p:cNvPr id="275" name="Google Shape;275;p23"/>
          <p:cNvSpPr/>
          <p:nvPr/>
        </p:nvSpPr>
        <p:spPr>
          <a:xfrm flipH="1">
            <a:off x="5125019" y="0"/>
            <a:ext cx="7066978" cy="6858000"/>
          </a:xfrm>
          <a:prstGeom prst="rect">
            <a:avLst/>
          </a:prstGeom>
          <a:gradFill>
            <a:gsLst>
              <a:gs pos="0">
                <a:srgbClr val="FFFFFF">
                  <a:alpha val="0"/>
                </a:srgbClr>
              </a:gs>
              <a:gs pos="19000">
                <a:srgbClr val="FFFFFF">
                  <a:alpha val="37647"/>
                </a:srgbClr>
              </a:gs>
              <a:gs pos="35000">
                <a:srgbClr val="FFFFFF">
                  <a:alpha val="76862"/>
                </a:srgbClr>
              </a:gs>
              <a:gs pos="48000">
                <a:schemeClr val="lt1"/>
              </a:gs>
              <a:gs pos="100000">
                <a:schemeClr val="lt1"/>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6" name="Google Shape;276;p23"/>
          <p:cNvSpPr txBox="1"/>
          <p:nvPr>
            <p:ph type="title"/>
          </p:nvPr>
        </p:nvSpPr>
        <p:spPr>
          <a:xfrm>
            <a:off x="7531610" y="365125"/>
            <a:ext cx="3822189" cy="189991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IE" sz="4000"/>
              <a:t>Hardness</a:t>
            </a:r>
            <a:endParaRPr/>
          </a:p>
        </p:txBody>
      </p:sp>
      <p:sp>
        <p:nvSpPr>
          <p:cNvPr id="277" name="Google Shape;277;p23"/>
          <p:cNvSpPr/>
          <p:nvPr/>
        </p:nvSpPr>
        <p:spPr>
          <a:xfrm>
            <a:off x="5984966" y="2172479"/>
            <a:ext cx="6094175" cy="1045813"/>
          </a:xfrm>
          <a:prstGeom prst="roundRect">
            <a:avLst>
              <a:gd fmla="val 16667" name="adj"/>
            </a:avLst>
          </a:prstGeom>
          <a:solidFill>
            <a:schemeClr val="lt1"/>
          </a:solidFill>
          <a:ln cap="flat" cmpd="sng" w="12700">
            <a:solidFill>
              <a:schemeClr val="accent6"/>
            </a:solidFill>
            <a:prstDash val="solid"/>
            <a:miter lim="800000"/>
            <a:headEnd len="sm" w="sm" type="none"/>
            <a:tailEnd len="sm" w="sm" type="none"/>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None/>
            </a:pPr>
            <a:r>
              <a:rPr lang="en-IE" sz="2800">
                <a:solidFill>
                  <a:schemeClr val="dk1"/>
                </a:solidFill>
                <a:latin typeface="Calibri"/>
                <a:ea typeface="Calibri"/>
                <a:cs typeface="Calibri"/>
                <a:sym typeface="Calibri"/>
              </a:rPr>
              <a:t>The hardness of a material is how </a:t>
            </a:r>
            <a:r>
              <a:rPr b="1" lang="en-IE" sz="2800">
                <a:solidFill>
                  <a:schemeClr val="dk1"/>
                </a:solidFill>
                <a:latin typeface="Calibri"/>
                <a:ea typeface="Calibri"/>
                <a:cs typeface="Calibri"/>
                <a:sym typeface="Calibri"/>
              </a:rPr>
              <a:t>difficult it is to cut into it.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E"/>
              <a:t>Stiffness </a:t>
            </a:r>
            <a:endParaRPr/>
          </a:p>
        </p:txBody>
      </p:sp>
      <p:sp>
        <p:nvSpPr>
          <p:cNvPr id="284" name="Google Shape;284;p24"/>
          <p:cNvSpPr txBox="1"/>
          <p:nvPr>
            <p:ph idx="1" type="body"/>
          </p:nvPr>
        </p:nvSpPr>
        <p:spPr>
          <a:xfrm>
            <a:off x="904567" y="3790513"/>
            <a:ext cx="7659697" cy="290264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IE"/>
              <a:t>Steel bars are used in construction as they are very stiff in which they support large structures. </a:t>
            </a:r>
            <a:endParaRPr/>
          </a:p>
        </p:txBody>
      </p:sp>
      <p:sp>
        <p:nvSpPr>
          <p:cNvPr id="285" name="Google Shape;285;p24"/>
          <p:cNvSpPr/>
          <p:nvPr/>
        </p:nvSpPr>
        <p:spPr>
          <a:xfrm>
            <a:off x="794396" y="1330534"/>
            <a:ext cx="10912114" cy="1555027"/>
          </a:xfrm>
          <a:prstGeom prst="roundRect">
            <a:avLst>
              <a:gd fmla="val 16667"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E" sz="2800">
                <a:solidFill>
                  <a:schemeClr val="dk1"/>
                </a:solidFill>
                <a:latin typeface="Calibri"/>
                <a:ea typeface="Calibri"/>
                <a:cs typeface="Calibri"/>
                <a:sym typeface="Calibri"/>
              </a:rPr>
              <a:t>A stiff material does </a:t>
            </a:r>
            <a:r>
              <a:rPr b="1" lang="en-IE" sz="2800">
                <a:solidFill>
                  <a:schemeClr val="dk1"/>
                </a:solidFill>
                <a:latin typeface="Calibri"/>
                <a:ea typeface="Calibri"/>
                <a:cs typeface="Calibri"/>
                <a:sym typeface="Calibri"/>
              </a:rPr>
              <a:t>not bend </a:t>
            </a:r>
            <a:r>
              <a:rPr lang="en-IE" sz="2800">
                <a:solidFill>
                  <a:schemeClr val="dk1"/>
                </a:solidFill>
                <a:latin typeface="Calibri"/>
                <a:ea typeface="Calibri"/>
                <a:cs typeface="Calibri"/>
                <a:sym typeface="Calibri"/>
              </a:rPr>
              <a:t>or </a:t>
            </a:r>
            <a:r>
              <a:rPr b="1" lang="en-IE" sz="2800">
                <a:solidFill>
                  <a:schemeClr val="dk1"/>
                </a:solidFill>
                <a:latin typeface="Calibri"/>
                <a:ea typeface="Calibri"/>
                <a:cs typeface="Calibri"/>
                <a:sym typeface="Calibri"/>
              </a:rPr>
              <a:t>change shape </a:t>
            </a:r>
            <a:r>
              <a:rPr lang="en-IE" sz="2800">
                <a:solidFill>
                  <a:schemeClr val="dk1"/>
                </a:solidFill>
                <a:latin typeface="Calibri"/>
                <a:ea typeface="Calibri"/>
                <a:cs typeface="Calibri"/>
                <a:sym typeface="Calibri"/>
              </a:rPr>
              <a:t>when a </a:t>
            </a:r>
            <a:r>
              <a:rPr b="1" lang="en-IE" sz="2800">
                <a:solidFill>
                  <a:schemeClr val="dk1"/>
                </a:solidFill>
                <a:latin typeface="Calibri"/>
                <a:ea typeface="Calibri"/>
                <a:cs typeface="Calibri"/>
                <a:sym typeface="Calibri"/>
              </a:rPr>
              <a:t>force</a:t>
            </a:r>
            <a:r>
              <a:rPr lang="en-IE" sz="2800">
                <a:solidFill>
                  <a:schemeClr val="dk1"/>
                </a:solidFill>
                <a:latin typeface="Calibri"/>
                <a:ea typeface="Calibri"/>
                <a:cs typeface="Calibri"/>
                <a:sym typeface="Calibri"/>
              </a:rPr>
              <a:t> is applied.</a:t>
            </a:r>
            <a:endParaRPr/>
          </a:p>
        </p:txBody>
      </p:sp>
      <p:pic>
        <p:nvPicPr>
          <p:cNvPr descr="Why Using TMT Steel bars is must in construction works?" id="286" name="Google Shape;286;p24"/>
          <p:cNvPicPr preferRelativeResize="0"/>
          <p:nvPr/>
        </p:nvPicPr>
        <p:blipFill rotWithShape="1">
          <a:blip r:embed="rId3">
            <a:alphaModFix/>
          </a:blip>
          <a:srcRect b="0" l="0" r="0" t="0"/>
          <a:stretch/>
        </p:blipFill>
        <p:spPr>
          <a:xfrm>
            <a:off x="8490823" y="3541253"/>
            <a:ext cx="3436913" cy="179028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5"/>
          <p:cNvSpPr txBox="1"/>
          <p:nvPr>
            <p:ph type="title"/>
          </p:nvPr>
        </p:nvSpPr>
        <p:spPr>
          <a:xfrm>
            <a:off x="838200" y="647828"/>
            <a:ext cx="10515600" cy="70258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E"/>
              <a:t>Elasticity </a:t>
            </a:r>
            <a:endParaRPr/>
          </a:p>
        </p:txBody>
      </p:sp>
      <p:sp>
        <p:nvSpPr>
          <p:cNvPr id="293" name="Google Shape;293;p25"/>
          <p:cNvSpPr/>
          <p:nvPr/>
        </p:nvSpPr>
        <p:spPr>
          <a:xfrm>
            <a:off x="1246121" y="3812016"/>
            <a:ext cx="10107679" cy="1784997"/>
          </a:xfrm>
          <a:prstGeom prst="roundRect">
            <a:avLst>
              <a:gd fmla="val 16667"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E" sz="2800">
                <a:solidFill>
                  <a:schemeClr val="dk1"/>
                </a:solidFill>
                <a:latin typeface="Calibri"/>
                <a:ea typeface="Calibri"/>
                <a:cs typeface="Calibri"/>
                <a:sym typeface="Calibri"/>
              </a:rPr>
              <a:t>Is how much a </a:t>
            </a:r>
            <a:r>
              <a:rPr b="1" lang="en-IE" sz="2800">
                <a:solidFill>
                  <a:schemeClr val="dk1"/>
                </a:solidFill>
                <a:latin typeface="Calibri"/>
                <a:ea typeface="Calibri"/>
                <a:cs typeface="Calibri"/>
                <a:sym typeface="Calibri"/>
              </a:rPr>
              <a:t>solid</a:t>
            </a:r>
            <a:r>
              <a:rPr lang="en-IE" sz="2800">
                <a:solidFill>
                  <a:schemeClr val="dk1"/>
                </a:solidFill>
                <a:latin typeface="Calibri"/>
                <a:ea typeface="Calibri"/>
                <a:cs typeface="Calibri"/>
                <a:sym typeface="Calibri"/>
              </a:rPr>
              <a:t> can be </a:t>
            </a:r>
            <a:r>
              <a:rPr b="1" lang="en-IE" sz="2800">
                <a:solidFill>
                  <a:schemeClr val="dk1"/>
                </a:solidFill>
                <a:latin typeface="Calibri"/>
                <a:ea typeface="Calibri"/>
                <a:cs typeface="Calibri"/>
                <a:sym typeface="Calibri"/>
              </a:rPr>
              <a:t>stretched</a:t>
            </a:r>
            <a:r>
              <a:rPr lang="en-IE" sz="2800">
                <a:solidFill>
                  <a:schemeClr val="dk1"/>
                </a:solidFill>
                <a:latin typeface="Calibri"/>
                <a:ea typeface="Calibri"/>
                <a:cs typeface="Calibri"/>
                <a:sym typeface="Calibri"/>
              </a:rPr>
              <a:t> and </a:t>
            </a:r>
            <a:r>
              <a:rPr b="1" lang="en-IE" sz="2800">
                <a:solidFill>
                  <a:schemeClr val="dk1"/>
                </a:solidFill>
                <a:latin typeface="Calibri"/>
                <a:ea typeface="Calibri"/>
                <a:cs typeface="Calibri"/>
                <a:sym typeface="Calibri"/>
              </a:rPr>
              <a:t>return</a:t>
            </a:r>
            <a:r>
              <a:rPr lang="en-IE" sz="2800">
                <a:solidFill>
                  <a:schemeClr val="dk1"/>
                </a:solidFill>
                <a:latin typeface="Calibri"/>
                <a:ea typeface="Calibri"/>
                <a:cs typeface="Calibri"/>
                <a:sym typeface="Calibri"/>
              </a:rPr>
              <a:t> to its </a:t>
            </a:r>
            <a:r>
              <a:rPr b="1" lang="en-IE" sz="2800">
                <a:solidFill>
                  <a:schemeClr val="dk1"/>
                </a:solidFill>
                <a:latin typeface="Calibri"/>
                <a:ea typeface="Calibri"/>
                <a:cs typeface="Calibri"/>
                <a:sym typeface="Calibri"/>
              </a:rPr>
              <a:t>original</a:t>
            </a:r>
            <a:r>
              <a:rPr lang="en-IE" sz="2800">
                <a:solidFill>
                  <a:schemeClr val="dk1"/>
                </a:solidFill>
                <a:latin typeface="Calibri"/>
                <a:ea typeface="Calibri"/>
                <a:cs typeface="Calibri"/>
                <a:sym typeface="Calibri"/>
              </a:rPr>
              <a:t> shape and size</a:t>
            </a:r>
            <a:endParaRPr/>
          </a:p>
        </p:txBody>
      </p:sp>
      <p:pic>
        <p:nvPicPr>
          <p:cNvPr descr="33 Resistance Band Exercises: Legs, Arms, Abs, and More | Greatist" id="294" name="Google Shape;294;p25"/>
          <p:cNvPicPr preferRelativeResize="0"/>
          <p:nvPr/>
        </p:nvPicPr>
        <p:blipFill rotWithShape="1">
          <a:blip r:embed="rId3">
            <a:alphaModFix/>
          </a:blip>
          <a:srcRect b="0" l="0" r="0" t="0"/>
          <a:stretch/>
        </p:blipFill>
        <p:spPr>
          <a:xfrm>
            <a:off x="4862512" y="1104917"/>
            <a:ext cx="2466975" cy="1847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6"/>
          <p:cNvSpPr txBox="1"/>
          <p:nvPr>
            <p:ph type="ctrTitle"/>
          </p:nvPr>
        </p:nvSpPr>
        <p:spPr>
          <a:xfrm>
            <a:off x="1671484" y="3905234"/>
            <a:ext cx="9144000" cy="23876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lang="en-IE"/>
              <a:t>Make a sketch of how the particles are arranged in an upstretched band </a:t>
            </a:r>
            <a:endParaRPr/>
          </a:p>
        </p:txBody>
      </p:sp>
      <p:pic>
        <p:nvPicPr>
          <p:cNvPr descr="33 Resistance Band Exercises: Legs, Arms, Abs, and More | Greatist" id="301" name="Google Shape;301;p26"/>
          <p:cNvPicPr preferRelativeResize="0"/>
          <p:nvPr/>
        </p:nvPicPr>
        <p:blipFill rotWithShape="1">
          <a:blip r:embed="rId3">
            <a:alphaModFix/>
          </a:blip>
          <a:srcRect b="0" l="0" r="0" t="0"/>
          <a:stretch/>
        </p:blipFill>
        <p:spPr>
          <a:xfrm>
            <a:off x="3502742" y="170336"/>
            <a:ext cx="4837010" cy="362308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7"/>
          <p:cNvSpPr txBox="1"/>
          <p:nvPr>
            <p:ph type="title"/>
          </p:nvPr>
        </p:nvSpPr>
        <p:spPr>
          <a:xfrm>
            <a:off x="706789" y="-127666"/>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E"/>
              <a:t>Density </a:t>
            </a:r>
            <a:endParaRPr/>
          </a:p>
        </p:txBody>
      </p:sp>
      <p:sp>
        <p:nvSpPr>
          <p:cNvPr id="307" name="Google Shape;307;p27"/>
          <p:cNvSpPr txBox="1"/>
          <p:nvPr>
            <p:ph idx="1" type="body"/>
          </p:nvPr>
        </p:nvSpPr>
        <p:spPr>
          <a:xfrm>
            <a:off x="706789" y="3360875"/>
            <a:ext cx="10515600" cy="335710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IE"/>
              <a:t>Solids can be very dense because their particles are packed closely together.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lang="en-IE"/>
              <a:t>Some solids have a low density such as aluminium which can be used to make an aircraft. </a:t>
            </a:r>
            <a:endParaRPr/>
          </a:p>
        </p:txBody>
      </p:sp>
      <p:sp>
        <p:nvSpPr>
          <p:cNvPr id="308" name="Google Shape;308;p27"/>
          <p:cNvSpPr/>
          <p:nvPr/>
        </p:nvSpPr>
        <p:spPr>
          <a:xfrm>
            <a:off x="969611" y="1197897"/>
            <a:ext cx="10178403" cy="1402941"/>
          </a:xfrm>
          <a:prstGeom prst="roundRect">
            <a:avLst>
              <a:gd fmla="val 16667"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E" sz="2800">
                <a:solidFill>
                  <a:schemeClr val="dk1"/>
                </a:solidFill>
                <a:latin typeface="Calibri"/>
                <a:ea typeface="Calibri"/>
                <a:cs typeface="Calibri"/>
                <a:sym typeface="Calibri"/>
              </a:rPr>
              <a:t>How much matter (mass) there is in a certain volume.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7">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8"/>
          <p:cNvSpPr txBox="1"/>
          <p:nvPr>
            <p:ph type="title"/>
          </p:nvPr>
        </p:nvSpPr>
        <p:spPr>
          <a:xfrm>
            <a:off x="463679" y="13191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E"/>
              <a:t>Melting point </a:t>
            </a:r>
            <a:endParaRPr/>
          </a:p>
        </p:txBody>
      </p:sp>
      <p:sp>
        <p:nvSpPr>
          <p:cNvPr id="314" name="Google Shape;314;p28"/>
          <p:cNvSpPr/>
          <p:nvPr/>
        </p:nvSpPr>
        <p:spPr>
          <a:xfrm>
            <a:off x="1115676" y="3769869"/>
            <a:ext cx="10556666" cy="1730242"/>
          </a:xfrm>
          <a:prstGeom prst="roundRect">
            <a:avLst>
              <a:gd fmla="val 16667"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E" sz="2800">
                <a:solidFill>
                  <a:schemeClr val="dk1"/>
                </a:solidFill>
                <a:latin typeface="Calibri"/>
                <a:ea typeface="Calibri"/>
                <a:cs typeface="Calibri"/>
                <a:sym typeface="Calibri"/>
              </a:rPr>
              <a:t>The temperature at which </a:t>
            </a:r>
            <a:r>
              <a:rPr b="1" lang="en-IE" sz="2800">
                <a:solidFill>
                  <a:schemeClr val="dk1"/>
                </a:solidFill>
                <a:latin typeface="Calibri"/>
                <a:ea typeface="Calibri"/>
                <a:cs typeface="Calibri"/>
                <a:sym typeface="Calibri"/>
              </a:rPr>
              <a:t>solid material turns into a liquid</a:t>
            </a:r>
            <a:endParaRPr/>
          </a:p>
        </p:txBody>
      </p:sp>
      <p:pic>
        <p:nvPicPr>
          <p:cNvPr descr="What is a Melting Point? (with pictures)" id="315" name="Google Shape;315;p28"/>
          <p:cNvPicPr preferRelativeResize="0"/>
          <p:nvPr/>
        </p:nvPicPr>
        <p:blipFill rotWithShape="1">
          <a:blip r:embed="rId3">
            <a:alphaModFix/>
          </a:blip>
          <a:srcRect b="0" l="0" r="0" t="0"/>
          <a:stretch/>
        </p:blipFill>
        <p:spPr>
          <a:xfrm>
            <a:off x="4766215" y="1017638"/>
            <a:ext cx="2855013" cy="197566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E"/>
              <a:t>Conductors </a:t>
            </a:r>
            <a:endParaRPr/>
          </a:p>
        </p:txBody>
      </p:sp>
      <p:sp>
        <p:nvSpPr>
          <p:cNvPr id="321" name="Google Shape;321;p29"/>
          <p:cNvSpPr txBox="1"/>
          <p:nvPr>
            <p:ph idx="1" type="body"/>
          </p:nvPr>
        </p:nvSpPr>
        <p:spPr>
          <a:xfrm>
            <a:off x="750593" y="3356450"/>
            <a:ext cx="10515600" cy="166519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IE"/>
              <a:t>Metals are excellent conductors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lang="en-IE"/>
              <a:t>Nonmetals are poor conductors. </a:t>
            </a:r>
            <a:endParaRPr/>
          </a:p>
        </p:txBody>
      </p:sp>
      <p:sp>
        <p:nvSpPr>
          <p:cNvPr id="322" name="Google Shape;322;p29"/>
          <p:cNvSpPr/>
          <p:nvPr/>
        </p:nvSpPr>
        <p:spPr>
          <a:xfrm>
            <a:off x="629677" y="1496291"/>
            <a:ext cx="11430706" cy="1325563"/>
          </a:xfrm>
          <a:prstGeom prst="roundRect">
            <a:avLst>
              <a:gd fmla="val 16667"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200"/>
              <a:buFont typeface="Calibri"/>
              <a:buNone/>
            </a:pPr>
            <a:r>
              <a:rPr lang="en-IE" sz="3200">
                <a:solidFill>
                  <a:schemeClr val="dk1"/>
                </a:solidFill>
                <a:latin typeface="Calibri"/>
                <a:ea typeface="Calibri"/>
                <a:cs typeface="Calibri"/>
                <a:sym typeface="Calibri"/>
              </a:rPr>
              <a:t>A conductor is a substance that </a:t>
            </a:r>
            <a:r>
              <a:rPr b="1" lang="en-IE" sz="3200">
                <a:solidFill>
                  <a:schemeClr val="dk1"/>
                </a:solidFill>
                <a:latin typeface="Calibri"/>
                <a:ea typeface="Calibri"/>
                <a:cs typeface="Calibri"/>
                <a:sym typeface="Calibri"/>
              </a:rPr>
              <a:t>allows</a:t>
            </a:r>
            <a:r>
              <a:rPr lang="en-IE" sz="3200">
                <a:solidFill>
                  <a:schemeClr val="dk1"/>
                </a:solidFill>
                <a:latin typeface="Calibri"/>
                <a:ea typeface="Calibri"/>
                <a:cs typeface="Calibri"/>
                <a:sym typeface="Calibri"/>
              </a:rPr>
              <a:t> something to</a:t>
            </a:r>
            <a:r>
              <a:rPr b="1" lang="en-IE" sz="3200">
                <a:solidFill>
                  <a:schemeClr val="dk1"/>
                </a:solidFill>
                <a:latin typeface="Calibri"/>
                <a:ea typeface="Calibri"/>
                <a:cs typeface="Calibri"/>
                <a:sym typeface="Calibri"/>
              </a:rPr>
              <a:t> pass through </a:t>
            </a:r>
            <a:r>
              <a:rPr lang="en-IE" sz="3200">
                <a:solidFill>
                  <a:schemeClr val="dk1"/>
                </a:solidFill>
                <a:latin typeface="Calibri"/>
                <a:ea typeface="Calibri"/>
                <a:cs typeface="Calibri"/>
                <a:sym typeface="Calibri"/>
              </a:rPr>
              <a:t>it easily. E.g. heat or electricity.</a:t>
            </a:r>
            <a:endParaRPr/>
          </a:p>
        </p:txBody>
      </p:sp>
      <p:pic>
        <p:nvPicPr>
          <p:cNvPr descr="Heat Conduction In Copper Pots and Pans | Falk Copper Cookware Canada" id="323" name="Google Shape;323;p29"/>
          <p:cNvPicPr preferRelativeResize="0"/>
          <p:nvPr/>
        </p:nvPicPr>
        <p:blipFill rotWithShape="1">
          <a:blip r:embed="rId3">
            <a:alphaModFix/>
          </a:blip>
          <a:srcRect b="0" l="0" r="0" t="0"/>
          <a:stretch/>
        </p:blipFill>
        <p:spPr>
          <a:xfrm>
            <a:off x="6297222" y="3630222"/>
            <a:ext cx="2084777" cy="2084777"/>
          </a:xfrm>
          <a:prstGeom prst="rect">
            <a:avLst/>
          </a:prstGeom>
          <a:noFill/>
          <a:ln>
            <a:noFill/>
          </a:ln>
        </p:spPr>
      </p:pic>
      <p:pic>
        <p:nvPicPr>
          <p:cNvPr descr="Metals are Good Conductors of Electricity: Explained - Information Palace" id="324" name="Google Shape;324;p29"/>
          <p:cNvPicPr preferRelativeResize="0"/>
          <p:nvPr/>
        </p:nvPicPr>
        <p:blipFill rotWithShape="1">
          <a:blip r:embed="rId4">
            <a:alphaModFix/>
          </a:blip>
          <a:srcRect b="0" l="0" r="0" t="0"/>
          <a:stretch/>
        </p:blipFill>
        <p:spPr>
          <a:xfrm>
            <a:off x="8629510" y="3630221"/>
            <a:ext cx="3116776" cy="208477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3"/>
          <p:cNvSpPr txBox="1"/>
          <p:nvPr>
            <p:ph idx="1" type="body"/>
          </p:nvPr>
        </p:nvSpPr>
        <p:spPr>
          <a:xfrm>
            <a:off x="838200" y="3486785"/>
            <a:ext cx="10515600" cy="4351338"/>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None/>
            </a:pPr>
            <a:r>
              <a:rPr lang="en-IE"/>
              <a:t>1. Classify different materials - differentiate between element, compound, mixture, metal, non-metal. </a:t>
            </a:r>
            <a:endParaRPr/>
          </a:p>
          <a:p>
            <a:pPr indent="-50800" lvl="0" marL="228600" rtl="0" algn="ctr">
              <a:lnSpc>
                <a:spcPct val="90000"/>
              </a:lnSpc>
              <a:spcBef>
                <a:spcPts val="1000"/>
              </a:spcBef>
              <a:spcAft>
                <a:spcPts val="0"/>
              </a:spcAft>
              <a:buClr>
                <a:schemeClr val="dk1"/>
              </a:buClr>
              <a:buSzPts val="2800"/>
              <a:buNone/>
            </a:pPr>
            <a:r>
              <a:t/>
            </a:r>
            <a:endParaRPr/>
          </a:p>
          <a:p>
            <a:pPr indent="0" lvl="0" marL="0" rtl="0" algn="ctr">
              <a:lnSpc>
                <a:spcPct val="90000"/>
              </a:lnSpc>
              <a:spcBef>
                <a:spcPts val="1000"/>
              </a:spcBef>
              <a:spcAft>
                <a:spcPts val="0"/>
              </a:spcAft>
              <a:buClr>
                <a:schemeClr val="dk1"/>
              </a:buClr>
              <a:buSzPts val="2800"/>
              <a:buNone/>
            </a:pPr>
            <a:r>
              <a:rPr lang="en-IE"/>
              <a:t>2. Give examples of types of materials that could fit into the different groups. </a:t>
            </a:r>
            <a:endParaRPr/>
          </a:p>
        </p:txBody>
      </p:sp>
      <p:pic>
        <p:nvPicPr>
          <p:cNvPr descr="5to La 59 60 - Lessons - Blendspace" id="106" name="Google Shape;106;p3"/>
          <p:cNvPicPr preferRelativeResize="0"/>
          <p:nvPr/>
        </p:nvPicPr>
        <p:blipFill rotWithShape="1">
          <a:blip r:embed="rId3">
            <a:alphaModFix/>
          </a:blip>
          <a:srcRect b="0" l="0" r="0" t="0"/>
          <a:stretch/>
        </p:blipFill>
        <p:spPr>
          <a:xfrm>
            <a:off x="3892868" y="660083"/>
            <a:ext cx="4176712" cy="231731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9" name="Shape 329"/>
        <p:cNvGrpSpPr/>
        <p:nvPr/>
      </p:nvGrpSpPr>
      <p:grpSpPr>
        <a:xfrm>
          <a:off x="0" y="0"/>
          <a:ext cx="0" cy="0"/>
          <a:chOff x="0" y="0"/>
          <a:chExt cx="0" cy="0"/>
        </a:xfrm>
      </p:grpSpPr>
      <p:sp>
        <p:nvSpPr>
          <p:cNvPr id="330" name="Google Shape;330;p30"/>
          <p:cNvSpPr/>
          <p:nvPr/>
        </p:nvSpPr>
        <p:spPr>
          <a:xfrm>
            <a:off x="3049"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Science &amp; Tech Spotlight: Biorecycling of Plastics | U.S. GAO" id="331" name="Google Shape;331;p30"/>
          <p:cNvPicPr preferRelativeResize="0"/>
          <p:nvPr/>
        </p:nvPicPr>
        <p:blipFill rotWithShape="1">
          <a:blip r:embed="rId3">
            <a:alphaModFix/>
          </a:blip>
          <a:srcRect b="0" l="18032" r="2657" t="0"/>
          <a:stretch/>
        </p:blipFill>
        <p:spPr>
          <a:xfrm>
            <a:off x="2522356" y="10"/>
            <a:ext cx="9669642" cy="6857990"/>
          </a:xfrm>
          <a:prstGeom prst="rect">
            <a:avLst/>
          </a:prstGeom>
          <a:noFill/>
          <a:ln>
            <a:noFill/>
          </a:ln>
        </p:spPr>
      </p:pic>
      <p:sp>
        <p:nvSpPr>
          <p:cNvPr id="332" name="Google Shape;332;p30"/>
          <p:cNvSpPr/>
          <p:nvPr/>
        </p:nvSpPr>
        <p:spPr>
          <a:xfrm>
            <a:off x="-1" y="0"/>
            <a:ext cx="7390263" cy="6858000"/>
          </a:xfrm>
          <a:prstGeom prst="rect">
            <a:avLst/>
          </a:prstGeom>
          <a:gradFill>
            <a:gsLst>
              <a:gs pos="0">
                <a:srgbClr val="FFFFFF">
                  <a:alpha val="0"/>
                </a:srgbClr>
              </a:gs>
              <a:gs pos="19000">
                <a:srgbClr val="FFFFFF">
                  <a:alpha val="37647"/>
                </a:srgbClr>
              </a:gs>
              <a:gs pos="35000">
                <a:srgbClr val="FFFFFF">
                  <a:alpha val="76862"/>
                </a:srgbClr>
              </a:gs>
              <a:gs pos="48000">
                <a:schemeClr val="lt1"/>
              </a:gs>
              <a:gs pos="100000">
                <a:schemeClr val="lt1"/>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3" name="Google Shape;333;p30"/>
          <p:cNvSpPr txBox="1"/>
          <p:nvPr>
            <p:ph type="title"/>
          </p:nvPr>
        </p:nvSpPr>
        <p:spPr>
          <a:xfrm>
            <a:off x="304800" y="2171065"/>
            <a:ext cx="3822189" cy="189991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IE" sz="4000"/>
              <a:t>Plastics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g22873569dec_0_0"/>
          <p:cNvSpPr txBox="1"/>
          <p:nvPr>
            <p:ph type="title"/>
          </p:nvPr>
        </p:nvSpPr>
        <p:spPr>
          <a:xfrm>
            <a:off x="464125" y="-1158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E"/>
              <a:t>Questions to answer </a:t>
            </a:r>
            <a:endParaRPr/>
          </a:p>
        </p:txBody>
      </p:sp>
      <p:sp>
        <p:nvSpPr>
          <p:cNvPr id="340" name="Google Shape;340;g22873569dec_0_0"/>
          <p:cNvSpPr txBox="1"/>
          <p:nvPr>
            <p:ph idx="1" type="body"/>
          </p:nvPr>
        </p:nvSpPr>
        <p:spPr>
          <a:xfrm>
            <a:off x="74825" y="986850"/>
            <a:ext cx="11970600" cy="54036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AutoNum type="arabicPeriod"/>
            </a:pPr>
            <a:r>
              <a:rPr lang="en-IE"/>
              <a:t>What are </a:t>
            </a:r>
            <a:r>
              <a:rPr lang="en-IE"/>
              <a:t>plastics</a:t>
            </a:r>
            <a:r>
              <a:rPr lang="en-IE"/>
              <a:t> made from ? </a:t>
            </a:r>
            <a:endParaRPr/>
          </a:p>
          <a:p>
            <a:pPr indent="0" lvl="0" marL="0" rtl="0" algn="l">
              <a:spcBef>
                <a:spcPts val="1000"/>
              </a:spcBef>
              <a:spcAft>
                <a:spcPts val="0"/>
              </a:spcAft>
              <a:buNone/>
            </a:pPr>
            <a:r>
              <a:t/>
            </a:r>
            <a:endParaRPr/>
          </a:p>
          <a:p>
            <a:pPr indent="-342900" lvl="0" marL="457200" rtl="0" algn="l">
              <a:spcBef>
                <a:spcPts val="1000"/>
              </a:spcBef>
              <a:spcAft>
                <a:spcPts val="0"/>
              </a:spcAft>
              <a:buSzPts val="1800"/>
              <a:buAutoNum type="arabicPeriod"/>
            </a:pPr>
            <a:r>
              <a:rPr lang="en-IE"/>
              <a:t>What is the negative </a:t>
            </a:r>
            <a:r>
              <a:rPr lang="en-IE"/>
              <a:t>effect</a:t>
            </a:r>
            <a:r>
              <a:rPr lang="en-IE"/>
              <a:t> of producing plastics ? </a:t>
            </a:r>
            <a:endParaRPr/>
          </a:p>
          <a:p>
            <a:pPr indent="0" lvl="0" marL="0" rtl="0" algn="l">
              <a:spcBef>
                <a:spcPts val="1000"/>
              </a:spcBef>
              <a:spcAft>
                <a:spcPts val="0"/>
              </a:spcAft>
              <a:buNone/>
            </a:pPr>
            <a:r>
              <a:t/>
            </a:r>
            <a:endParaRPr/>
          </a:p>
          <a:p>
            <a:pPr indent="-342900" lvl="0" marL="457200" rtl="0" algn="l">
              <a:spcBef>
                <a:spcPts val="1000"/>
              </a:spcBef>
              <a:spcAft>
                <a:spcPts val="0"/>
              </a:spcAft>
              <a:buSzPts val="1800"/>
              <a:buAutoNum type="arabicPeriod"/>
            </a:pPr>
            <a:r>
              <a:rPr lang="en-IE"/>
              <a:t>Where are plastics exported to? </a:t>
            </a:r>
            <a:endParaRPr/>
          </a:p>
          <a:p>
            <a:pPr indent="0" lvl="0" marL="0" rtl="0" algn="l">
              <a:spcBef>
                <a:spcPts val="1000"/>
              </a:spcBef>
              <a:spcAft>
                <a:spcPts val="0"/>
              </a:spcAft>
              <a:buNone/>
            </a:pPr>
            <a:r>
              <a:t/>
            </a:r>
            <a:endParaRPr/>
          </a:p>
          <a:p>
            <a:pPr indent="-342900" lvl="0" marL="457200" rtl="0" algn="l">
              <a:spcBef>
                <a:spcPts val="1000"/>
              </a:spcBef>
              <a:spcAft>
                <a:spcPts val="0"/>
              </a:spcAft>
              <a:buSzPts val="1800"/>
              <a:buAutoNum type="arabicPeriod"/>
            </a:pPr>
            <a:r>
              <a:rPr lang="en-IE"/>
              <a:t>What % of plastics end up in the </a:t>
            </a:r>
            <a:r>
              <a:rPr lang="en-IE"/>
              <a:t>environment</a:t>
            </a:r>
            <a:r>
              <a:rPr lang="en-IE"/>
              <a:t> ? </a:t>
            </a:r>
            <a:endParaRPr/>
          </a:p>
          <a:p>
            <a:pPr indent="0" lvl="0" marL="0" rtl="0" algn="l">
              <a:spcBef>
                <a:spcPts val="1000"/>
              </a:spcBef>
              <a:spcAft>
                <a:spcPts val="0"/>
              </a:spcAft>
              <a:buNone/>
            </a:pPr>
            <a:r>
              <a:t/>
            </a:r>
            <a:endParaRPr/>
          </a:p>
          <a:p>
            <a:pPr indent="-342900" lvl="0" marL="457200" rtl="0" algn="l">
              <a:spcBef>
                <a:spcPts val="1000"/>
              </a:spcBef>
              <a:spcAft>
                <a:spcPts val="0"/>
              </a:spcAft>
              <a:buSzPts val="1800"/>
              <a:buAutoNum type="arabicPeriod"/>
            </a:pPr>
            <a:r>
              <a:rPr lang="en-IE"/>
              <a:t>What % of plastics are recycled ? </a:t>
            </a:r>
            <a:endParaRPr/>
          </a:p>
          <a:p>
            <a:pPr indent="0" lvl="0" marL="0" rtl="0" algn="l">
              <a:spcBef>
                <a:spcPts val="100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347" name="Google Shape;347;p31" title="The Story of Plastic (Animated Short)"/>
          <p:cNvPicPr preferRelativeResize="0"/>
          <p:nvPr>
            <p:ph idx="1" type="body"/>
          </p:nvPr>
        </p:nvPicPr>
        <p:blipFill rotWithShape="1">
          <a:blip r:embed="rId3">
            <a:alphaModFix/>
          </a:blip>
          <a:srcRect b="0" l="0" r="0" t="0"/>
          <a:stretch/>
        </p:blipFill>
        <p:spPr>
          <a:xfrm>
            <a:off x="2246313" y="1825625"/>
            <a:ext cx="7700962" cy="435133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
                                        <p:tgtEl>
                                          <p:spTgt spid="3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2" name="Shape 352"/>
        <p:cNvGrpSpPr/>
        <p:nvPr/>
      </p:nvGrpSpPr>
      <p:grpSpPr>
        <a:xfrm>
          <a:off x="0" y="0"/>
          <a:ext cx="0" cy="0"/>
          <a:chOff x="0" y="0"/>
          <a:chExt cx="0" cy="0"/>
        </a:xfrm>
      </p:grpSpPr>
      <p:sp>
        <p:nvSpPr>
          <p:cNvPr id="353" name="Google Shape;353;p32"/>
          <p:cNvSpPr txBox="1"/>
          <p:nvPr>
            <p:ph type="title"/>
          </p:nvPr>
        </p:nvSpPr>
        <p:spPr>
          <a:xfrm>
            <a:off x="228601" y="3429000"/>
            <a:ext cx="2964180" cy="248159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en-IE" sz="3600"/>
              <a:t>Origin of plastics </a:t>
            </a:r>
            <a:endParaRPr/>
          </a:p>
        </p:txBody>
      </p:sp>
      <p:pic>
        <p:nvPicPr>
          <p:cNvPr descr="Sawdust Might Be One Answer to the World's Plastic Problem - Bloomberg" id="354" name="Google Shape;354;p32"/>
          <p:cNvPicPr preferRelativeResize="0"/>
          <p:nvPr/>
        </p:nvPicPr>
        <p:blipFill rotWithShape="1">
          <a:blip r:embed="rId3">
            <a:alphaModFix/>
          </a:blip>
          <a:srcRect b="21578" l="0" r="0" t="32132"/>
          <a:stretch/>
        </p:blipFill>
        <p:spPr>
          <a:xfrm>
            <a:off x="0" y="-1059170"/>
            <a:ext cx="12191980" cy="3710603"/>
          </a:xfrm>
          <a:custGeom>
            <a:rect b="b" l="l" r="r" t="t"/>
            <a:pathLst>
              <a:path extrusionOk="0" h="3692092" w="12192000">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ln>
            <a:noFill/>
          </a:ln>
        </p:spPr>
      </p:pic>
      <p:sp>
        <p:nvSpPr>
          <p:cNvPr id="355" name="Google Shape;355;p32"/>
          <p:cNvSpPr txBox="1"/>
          <p:nvPr>
            <p:ph idx="1" type="body"/>
          </p:nvPr>
        </p:nvSpPr>
        <p:spPr>
          <a:xfrm>
            <a:off x="3086100" y="2491740"/>
            <a:ext cx="9250680" cy="4366250"/>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IE"/>
              <a:t>Most plastics are made from chemicals that come </a:t>
            </a:r>
            <a:r>
              <a:rPr b="1" lang="en-IE"/>
              <a:t>crude oil. </a:t>
            </a:r>
            <a:endParaRPr/>
          </a:p>
          <a:p>
            <a:pPr indent="-50800" lvl="0" marL="22860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3"/>
          <p:cNvSpPr txBox="1"/>
          <p:nvPr>
            <p:ph type="title"/>
          </p:nvPr>
        </p:nvSpPr>
        <p:spPr>
          <a:xfrm>
            <a:off x="1109980" y="4277356"/>
            <a:ext cx="9966960" cy="156032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445C60"/>
              </a:buClr>
              <a:buSzPts val="5800"/>
              <a:buFont typeface="Calibri"/>
              <a:buNone/>
            </a:pPr>
            <a:r>
              <a:rPr lang="en-IE" sz="5800">
                <a:solidFill>
                  <a:srgbClr val="445C60"/>
                </a:solidFill>
              </a:rPr>
              <a:t>Name some properties of plastic </a:t>
            </a:r>
            <a:endParaRPr/>
          </a:p>
        </p:txBody>
      </p:sp>
      <p:pic>
        <p:nvPicPr>
          <p:cNvPr descr="Sawdust Might Be One Answer to the World's Plastic Problem - Bloomberg" id="362" name="Google Shape;362;p33"/>
          <p:cNvPicPr preferRelativeResize="0"/>
          <p:nvPr/>
        </p:nvPicPr>
        <p:blipFill rotWithShape="1">
          <a:blip r:embed="rId3">
            <a:alphaModFix/>
          </a:blip>
          <a:srcRect b="20266" l="0" r="1" t="30819"/>
          <a:stretch/>
        </p:blipFill>
        <p:spPr>
          <a:xfrm>
            <a:off x="243840" y="256540"/>
            <a:ext cx="11704320" cy="3764276"/>
          </a:xfrm>
          <a:prstGeom prst="rect">
            <a:avLst/>
          </a:prstGeom>
          <a:noFill/>
          <a:ln>
            <a:noFill/>
          </a:ln>
        </p:spPr>
      </p:pic>
      <p:sp>
        <p:nvSpPr>
          <p:cNvPr id="363" name="Google Shape;363;p3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8" name="Shape 368"/>
        <p:cNvGrpSpPr/>
        <p:nvPr/>
      </p:nvGrpSpPr>
      <p:grpSpPr>
        <a:xfrm>
          <a:off x="0" y="0"/>
          <a:ext cx="0" cy="0"/>
          <a:chOff x="0" y="0"/>
          <a:chExt cx="0" cy="0"/>
        </a:xfrm>
      </p:grpSpPr>
      <p:sp>
        <p:nvSpPr>
          <p:cNvPr id="369" name="Google Shape;369;p34"/>
          <p:cNvSpPr/>
          <p:nvPr/>
        </p:nvSpPr>
        <p:spPr>
          <a:xfrm>
            <a:off x="-1" y="0"/>
            <a:ext cx="5093209"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0" name="Google Shape;370;p34"/>
          <p:cNvSpPr txBox="1"/>
          <p:nvPr>
            <p:ph type="title"/>
          </p:nvPr>
        </p:nvSpPr>
        <p:spPr>
          <a:xfrm>
            <a:off x="524741" y="620392"/>
            <a:ext cx="3808268" cy="550468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000"/>
              <a:buFont typeface="Calibri"/>
              <a:buNone/>
            </a:pPr>
            <a:r>
              <a:rPr lang="en-IE" sz="6000">
                <a:solidFill>
                  <a:schemeClr val="lt1"/>
                </a:solidFill>
              </a:rPr>
              <a:t>Plastic properties </a:t>
            </a:r>
            <a:endParaRPr/>
          </a:p>
        </p:txBody>
      </p:sp>
      <p:grpSp>
        <p:nvGrpSpPr>
          <p:cNvPr id="371" name="Google Shape;371;p34"/>
          <p:cNvGrpSpPr/>
          <p:nvPr/>
        </p:nvGrpSpPr>
        <p:grpSpPr>
          <a:xfrm>
            <a:off x="5468389" y="1429860"/>
            <a:ext cx="6263640" cy="3885751"/>
            <a:chOff x="0" y="809468"/>
            <a:chExt cx="6263640" cy="3885751"/>
          </a:xfrm>
        </p:grpSpPr>
        <p:sp>
          <p:nvSpPr>
            <p:cNvPr id="372" name="Google Shape;372;p34"/>
            <p:cNvSpPr/>
            <p:nvPr/>
          </p:nvSpPr>
          <p:spPr>
            <a:xfrm>
              <a:off x="0" y="809468"/>
              <a:ext cx="6263640" cy="1199250"/>
            </a:xfrm>
            <a:prstGeom prst="roundRect">
              <a:avLst>
                <a:gd fmla="val 16667" name="adj"/>
              </a:avLst>
            </a:prstGeom>
            <a:solidFill>
              <a:srgbClr val="599BD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4"/>
            <p:cNvSpPr txBox="1"/>
            <p:nvPr/>
          </p:nvSpPr>
          <p:spPr>
            <a:xfrm>
              <a:off x="58543" y="868011"/>
              <a:ext cx="6146554" cy="1082164"/>
            </a:xfrm>
            <a:prstGeom prst="rect">
              <a:avLst/>
            </a:prstGeom>
            <a:noFill/>
            <a:ln>
              <a:noFill/>
            </a:ln>
          </p:spPr>
          <p:txBody>
            <a:bodyPr anchorCtr="0" anchor="ctr" bIns="190500" lIns="190500" spcFirstLastPara="1" rIns="190500" wrap="square" tIns="190500">
              <a:noAutofit/>
            </a:bodyPr>
            <a:lstStyle/>
            <a:p>
              <a:pPr indent="0" lvl="0" marL="0" marR="0" rtl="0" algn="l">
                <a:lnSpc>
                  <a:spcPct val="90000"/>
                </a:lnSpc>
                <a:spcBef>
                  <a:spcPts val="0"/>
                </a:spcBef>
                <a:spcAft>
                  <a:spcPts val="0"/>
                </a:spcAft>
                <a:buClr>
                  <a:schemeClr val="lt1"/>
                </a:buClr>
                <a:buSzPts val="5000"/>
                <a:buFont typeface="Calibri"/>
                <a:buNone/>
              </a:pPr>
              <a:r>
                <a:rPr b="1" lang="en-IE" sz="5000">
                  <a:solidFill>
                    <a:schemeClr val="lt1"/>
                  </a:solidFill>
                  <a:latin typeface="Calibri"/>
                  <a:ea typeface="Calibri"/>
                  <a:cs typeface="Calibri"/>
                  <a:sym typeface="Calibri"/>
                </a:rPr>
                <a:t>hard, strong and stiff. </a:t>
              </a:r>
              <a:endParaRPr sz="5000">
                <a:solidFill>
                  <a:schemeClr val="lt1"/>
                </a:solidFill>
                <a:latin typeface="Calibri"/>
                <a:ea typeface="Calibri"/>
                <a:cs typeface="Calibri"/>
                <a:sym typeface="Calibri"/>
              </a:endParaRPr>
            </a:p>
          </p:txBody>
        </p:sp>
        <p:sp>
          <p:nvSpPr>
            <p:cNvPr id="374" name="Google Shape;374;p34"/>
            <p:cNvSpPr/>
            <p:nvPr/>
          </p:nvSpPr>
          <p:spPr>
            <a:xfrm>
              <a:off x="0" y="2152718"/>
              <a:ext cx="6263640" cy="1199250"/>
            </a:xfrm>
            <a:prstGeom prst="roundRect">
              <a:avLst>
                <a:gd fmla="val 16667" name="adj"/>
              </a:avLst>
            </a:prstGeom>
            <a:solidFill>
              <a:srgbClr val="4CC38C"/>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4"/>
            <p:cNvSpPr txBox="1"/>
            <p:nvPr/>
          </p:nvSpPr>
          <p:spPr>
            <a:xfrm>
              <a:off x="58543" y="2211261"/>
              <a:ext cx="6146554" cy="1082164"/>
            </a:xfrm>
            <a:prstGeom prst="rect">
              <a:avLst/>
            </a:prstGeom>
            <a:noFill/>
            <a:ln>
              <a:noFill/>
            </a:ln>
          </p:spPr>
          <p:txBody>
            <a:bodyPr anchorCtr="0" anchor="ctr" bIns="190500" lIns="190500" spcFirstLastPara="1" rIns="190500" wrap="square" tIns="190500">
              <a:noAutofit/>
            </a:bodyPr>
            <a:lstStyle/>
            <a:p>
              <a:pPr indent="0" lvl="0" marL="0" marR="0" rtl="0" algn="l">
                <a:lnSpc>
                  <a:spcPct val="90000"/>
                </a:lnSpc>
                <a:spcBef>
                  <a:spcPts val="0"/>
                </a:spcBef>
                <a:spcAft>
                  <a:spcPts val="0"/>
                </a:spcAft>
                <a:buClr>
                  <a:schemeClr val="lt1"/>
                </a:buClr>
                <a:buSzPts val="5000"/>
                <a:buFont typeface="Calibri"/>
                <a:buNone/>
              </a:pPr>
              <a:r>
                <a:rPr b="1" lang="en-IE" sz="5000">
                  <a:solidFill>
                    <a:schemeClr val="lt1"/>
                  </a:solidFill>
                  <a:latin typeface="Calibri"/>
                  <a:ea typeface="Calibri"/>
                  <a:cs typeface="Calibri"/>
                  <a:sym typeface="Calibri"/>
                </a:rPr>
                <a:t>low density</a:t>
              </a:r>
              <a:endParaRPr sz="5000">
                <a:solidFill>
                  <a:schemeClr val="lt1"/>
                </a:solidFill>
                <a:latin typeface="Calibri"/>
                <a:ea typeface="Calibri"/>
                <a:cs typeface="Calibri"/>
                <a:sym typeface="Calibri"/>
              </a:endParaRPr>
            </a:p>
          </p:txBody>
        </p:sp>
        <p:sp>
          <p:nvSpPr>
            <p:cNvPr id="376" name="Google Shape;376;p34"/>
            <p:cNvSpPr/>
            <p:nvPr/>
          </p:nvSpPr>
          <p:spPr>
            <a:xfrm>
              <a:off x="0" y="3495969"/>
              <a:ext cx="6263640" cy="1199250"/>
            </a:xfrm>
            <a:prstGeom prst="roundRect">
              <a:avLst>
                <a:gd fmla="val 16667" name="adj"/>
              </a:avLst>
            </a:prstGeom>
            <a:solidFill>
              <a:srgbClr val="6FAB46"/>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4"/>
            <p:cNvSpPr txBox="1"/>
            <p:nvPr/>
          </p:nvSpPr>
          <p:spPr>
            <a:xfrm>
              <a:off x="58543" y="3554512"/>
              <a:ext cx="6146554" cy="1082164"/>
            </a:xfrm>
            <a:prstGeom prst="rect">
              <a:avLst/>
            </a:prstGeom>
            <a:noFill/>
            <a:ln>
              <a:noFill/>
            </a:ln>
          </p:spPr>
          <p:txBody>
            <a:bodyPr anchorCtr="0" anchor="ctr" bIns="190500" lIns="190500" spcFirstLastPara="1" rIns="190500" wrap="square" tIns="190500">
              <a:noAutofit/>
            </a:bodyPr>
            <a:lstStyle/>
            <a:p>
              <a:pPr indent="0" lvl="0" marL="0" marR="0" rtl="0" algn="l">
                <a:lnSpc>
                  <a:spcPct val="90000"/>
                </a:lnSpc>
                <a:spcBef>
                  <a:spcPts val="0"/>
                </a:spcBef>
                <a:spcAft>
                  <a:spcPts val="0"/>
                </a:spcAft>
                <a:buClr>
                  <a:schemeClr val="lt1"/>
                </a:buClr>
                <a:buSzPts val="5000"/>
                <a:buFont typeface="Calibri"/>
                <a:buNone/>
              </a:pPr>
              <a:r>
                <a:rPr b="1" lang="en-IE" sz="5000">
                  <a:solidFill>
                    <a:schemeClr val="lt1"/>
                  </a:solidFill>
                  <a:latin typeface="Calibri"/>
                  <a:ea typeface="Calibri"/>
                  <a:cs typeface="Calibri"/>
                  <a:sym typeface="Calibri"/>
                </a:rPr>
                <a:t>mouldable</a:t>
              </a:r>
              <a:endParaRPr sz="5000">
                <a:solidFill>
                  <a:schemeClr val="lt1"/>
                </a:solidFill>
                <a:latin typeface="Calibri"/>
                <a:ea typeface="Calibri"/>
                <a:cs typeface="Calibri"/>
                <a:sym typeface="Calibri"/>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1" name="Shape 381"/>
        <p:cNvGrpSpPr/>
        <p:nvPr/>
      </p:nvGrpSpPr>
      <p:grpSpPr>
        <a:xfrm>
          <a:off x="0" y="0"/>
          <a:ext cx="0" cy="0"/>
          <a:chOff x="0" y="0"/>
          <a:chExt cx="0" cy="0"/>
        </a:xfrm>
      </p:grpSpPr>
      <p:sp>
        <p:nvSpPr>
          <p:cNvPr id="382" name="Google Shape;382;p3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Colourful plastic bottle caps" id="383" name="Google Shape;383;p35"/>
          <p:cNvPicPr preferRelativeResize="0"/>
          <p:nvPr/>
        </p:nvPicPr>
        <p:blipFill rotWithShape="1">
          <a:blip r:embed="rId3">
            <a:alphaModFix/>
          </a:blip>
          <a:srcRect b="-1" l="0" r="15627" t="0"/>
          <a:stretch/>
        </p:blipFill>
        <p:spPr>
          <a:xfrm>
            <a:off x="3523488" y="10"/>
            <a:ext cx="8668512" cy="6857990"/>
          </a:xfrm>
          <a:prstGeom prst="rect">
            <a:avLst/>
          </a:prstGeom>
          <a:noFill/>
          <a:ln>
            <a:noFill/>
          </a:ln>
        </p:spPr>
      </p:pic>
      <p:sp>
        <p:nvSpPr>
          <p:cNvPr id="384" name="Google Shape;384;p35"/>
          <p:cNvSpPr/>
          <p:nvPr/>
        </p:nvSpPr>
        <p:spPr>
          <a:xfrm>
            <a:off x="0" y="0"/>
            <a:ext cx="9756601" cy="6858000"/>
          </a:xfrm>
          <a:prstGeom prst="rect">
            <a:avLst/>
          </a:prstGeom>
          <a:gradFill>
            <a:gsLst>
              <a:gs pos="0">
                <a:srgbClr val="FFFFFF">
                  <a:alpha val="0"/>
                </a:srgbClr>
              </a:gs>
              <a:gs pos="19000">
                <a:srgbClr val="FFFFFF">
                  <a:alpha val="37647"/>
                </a:srgbClr>
              </a:gs>
              <a:gs pos="35000">
                <a:srgbClr val="FFFFFF">
                  <a:alpha val="78823"/>
                </a:srgbClr>
              </a:gs>
              <a:gs pos="58000">
                <a:schemeClr val="lt1"/>
              </a:gs>
              <a:gs pos="100000">
                <a:schemeClr val="lt1"/>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5" name="Google Shape;385;p35"/>
          <p:cNvSpPr txBox="1"/>
          <p:nvPr>
            <p:ph type="ctrTitle"/>
          </p:nvPr>
        </p:nvSpPr>
        <p:spPr>
          <a:xfrm>
            <a:off x="477981" y="1122363"/>
            <a:ext cx="4023360" cy="320413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Calibri"/>
              <a:buNone/>
            </a:pPr>
            <a:r>
              <a:rPr lang="en-IE" sz="4800"/>
              <a:t>What are the environmental impacts of plastics ? </a:t>
            </a:r>
            <a:endParaRPr/>
          </a:p>
        </p:txBody>
      </p:sp>
      <p:sp>
        <p:nvSpPr>
          <p:cNvPr id="386" name="Google Shape;386;p35"/>
          <p:cNvSpPr txBox="1"/>
          <p:nvPr>
            <p:ph idx="1" type="subTitle"/>
          </p:nvPr>
        </p:nvSpPr>
        <p:spPr>
          <a:xfrm>
            <a:off x="203660" y="4819582"/>
            <a:ext cx="4817920" cy="203841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IE" sz="2800"/>
              <a:t>Plastics are not biodegradable (do not break down by bacteria or fungi). </a:t>
            </a:r>
            <a:endParaRPr/>
          </a:p>
          <a:p>
            <a:pPr indent="0" lvl="0" marL="0" rtl="0" algn="l">
              <a:lnSpc>
                <a:spcPct val="90000"/>
              </a:lnSpc>
              <a:spcBef>
                <a:spcPts val="1000"/>
              </a:spcBef>
              <a:spcAft>
                <a:spcPts val="0"/>
              </a:spcAft>
              <a:buClr>
                <a:schemeClr val="dk1"/>
              </a:buClr>
              <a:buSzPts val="2000"/>
              <a:buNone/>
            </a:pPr>
            <a:r>
              <a:t/>
            </a:r>
            <a:endParaRPr sz="2000"/>
          </a:p>
          <a:p>
            <a:pPr indent="0" lvl="0" marL="0" rtl="0" algn="l">
              <a:lnSpc>
                <a:spcPct val="90000"/>
              </a:lnSpc>
              <a:spcBef>
                <a:spcPts val="1000"/>
              </a:spcBef>
              <a:spcAft>
                <a:spcPts val="0"/>
              </a:spcAft>
              <a:buClr>
                <a:schemeClr val="dk1"/>
              </a:buClr>
              <a:buSzPts val="2000"/>
              <a:buNone/>
            </a:pPr>
            <a:r>
              <a:t/>
            </a:r>
            <a:endParaRPr sz="2000"/>
          </a:p>
          <a:p>
            <a:pPr indent="0" lvl="0" marL="0" rtl="0" algn="l">
              <a:lnSpc>
                <a:spcPct val="90000"/>
              </a:lnSpc>
              <a:spcBef>
                <a:spcPts val="1000"/>
              </a:spcBef>
              <a:spcAft>
                <a:spcPts val="0"/>
              </a:spcAft>
              <a:buClr>
                <a:schemeClr val="dk1"/>
              </a:buClr>
              <a:buSzPts val="2000"/>
              <a:buNone/>
            </a:pPr>
            <a:r>
              <a:t/>
            </a:r>
            <a:endParaRPr sz="2000"/>
          </a:p>
        </p:txBody>
      </p:sp>
      <p:sp>
        <p:nvSpPr>
          <p:cNvPr id="387" name="Google Shape;387;p35"/>
          <p:cNvSpPr/>
          <p:nvPr/>
        </p:nvSpPr>
        <p:spPr>
          <a:xfrm rot="5400000">
            <a:off x="759921" y="346791"/>
            <a:ext cx="146304"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88" name="Google Shape;388;p35"/>
          <p:cNvSpPr/>
          <p:nvPr/>
        </p:nvSpPr>
        <p:spPr>
          <a:xfrm>
            <a:off x="481029" y="4546920"/>
            <a:ext cx="397764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6">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3" name="Shape 393"/>
        <p:cNvGrpSpPr/>
        <p:nvPr/>
      </p:nvGrpSpPr>
      <p:grpSpPr>
        <a:xfrm>
          <a:off x="0" y="0"/>
          <a:ext cx="0" cy="0"/>
          <a:chOff x="0" y="0"/>
          <a:chExt cx="0" cy="0"/>
        </a:xfrm>
      </p:grpSpPr>
      <p:sp>
        <p:nvSpPr>
          <p:cNvPr id="394" name="Google Shape;394;p36"/>
          <p:cNvSpPr txBox="1"/>
          <p:nvPr>
            <p:ph type="title"/>
          </p:nvPr>
        </p:nvSpPr>
        <p:spPr>
          <a:xfrm>
            <a:off x="4965430" y="629268"/>
            <a:ext cx="6586491" cy="128616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E"/>
              <a:t>Bioplastics </a:t>
            </a:r>
            <a:endParaRPr/>
          </a:p>
        </p:txBody>
      </p:sp>
      <p:sp>
        <p:nvSpPr>
          <p:cNvPr id="395" name="Google Shape;395;p36"/>
          <p:cNvSpPr txBox="1"/>
          <p:nvPr>
            <p:ph idx="1" type="body"/>
          </p:nvPr>
        </p:nvSpPr>
        <p:spPr>
          <a:xfrm>
            <a:off x="4965431" y="2438400"/>
            <a:ext cx="6586489" cy="3785419"/>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IE"/>
              <a:t>Bioplastics are biodegradable plastics made from </a:t>
            </a:r>
            <a:r>
              <a:rPr b="1" lang="en-IE"/>
              <a:t>renewable biological sources</a:t>
            </a:r>
            <a:r>
              <a:rPr lang="en-IE"/>
              <a:t>. </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100000"/>
              </a:lnSpc>
              <a:spcBef>
                <a:spcPts val="1000"/>
              </a:spcBef>
              <a:spcAft>
                <a:spcPts val="0"/>
              </a:spcAft>
              <a:buClr>
                <a:schemeClr val="dk1"/>
              </a:buClr>
              <a:buSzPts val="2800"/>
              <a:buChar char="•"/>
            </a:pPr>
            <a:r>
              <a:rPr lang="en-IE"/>
              <a:t>Can be </a:t>
            </a:r>
            <a:r>
              <a:rPr b="1" lang="en-IE"/>
              <a:t>decomposed</a:t>
            </a:r>
            <a:r>
              <a:rPr lang="en-IE"/>
              <a:t> by the action of living organisms, usually microbes, into water, carbon dioxide, and biomass.</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b="1" lang="en-IE"/>
              <a:t>Polylactide</a:t>
            </a:r>
            <a:r>
              <a:rPr lang="en-IE"/>
              <a:t> is made from sugarcane.</a:t>
            </a:r>
            <a:endParaRPr/>
          </a:p>
          <a:p>
            <a:pPr indent="-101600" lvl="0" marL="228600" rtl="0" algn="l">
              <a:lnSpc>
                <a:spcPct val="90000"/>
              </a:lnSpc>
              <a:spcBef>
                <a:spcPts val="1000"/>
              </a:spcBef>
              <a:spcAft>
                <a:spcPts val="0"/>
              </a:spcAft>
              <a:buClr>
                <a:schemeClr val="dk1"/>
              </a:buClr>
              <a:buSzPts val="2000"/>
              <a:buNone/>
            </a:pPr>
            <a:r>
              <a:t/>
            </a:r>
            <a:endParaRPr sz="2000"/>
          </a:p>
          <a:p>
            <a:pPr indent="-101600" lvl="0" marL="228600" rtl="0" algn="l">
              <a:lnSpc>
                <a:spcPct val="90000"/>
              </a:lnSpc>
              <a:spcBef>
                <a:spcPts val="1000"/>
              </a:spcBef>
              <a:spcAft>
                <a:spcPts val="0"/>
              </a:spcAft>
              <a:buClr>
                <a:schemeClr val="dk1"/>
              </a:buClr>
              <a:buSzPts val="2000"/>
              <a:buNone/>
            </a:pPr>
            <a:r>
              <a:t/>
            </a:r>
            <a:endParaRPr sz="2000"/>
          </a:p>
        </p:txBody>
      </p:sp>
      <p:pic>
        <p:nvPicPr>
          <p:cNvPr descr="Cmglee PLA cups" id="396" name="Google Shape;396;p36"/>
          <p:cNvPicPr preferRelativeResize="0"/>
          <p:nvPr/>
        </p:nvPicPr>
        <p:blipFill rotWithShape="1">
          <a:blip r:embed="rId3">
            <a:alphaModFix/>
          </a:blip>
          <a:srcRect b="0" l="28235" r="21067" t="0"/>
          <a:stretch/>
        </p:blipFill>
        <p:spPr>
          <a:xfrm>
            <a:off x="20" y="10"/>
            <a:ext cx="4635571" cy="6857990"/>
          </a:xfrm>
          <a:prstGeom prst="rect">
            <a:avLst/>
          </a:prstGeom>
          <a:noFill/>
          <a:ln>
            <a:noFill/>
          </a:ln>
        </p:spPr>
      </p:pic>
      <p:cxnSp>
        <p:nvCxnSpPr>
          <p:cNvPr id="397" name="Google Shape;397;p36"/>
          <p:cNvCxnSpPr/>
          <p:nvPr/>
        </p:nvCxnSpPr>
        <p:spPr>
          <a:xfrm>
            <a:off x="5080934" y="2115117"/>
            <a:ext cx="6309360" cy="0"/>
          </a:xfrm>
          <a:prstGeom prst="straightConnector1">
            <a:avLst/>
          </a:prstGeom>
          <a:noFill/>
          <a:ln cap="flat" cmpd="sng" w="19050">
            <a:solidFill>
              <a:srgbClr val="C9A17B"/>
            </a:solidFill>
            <a:prstDash val="solid"/>
            <a:miter lim="800000"/>
            <a:headEnd len="sm" w="sm" type="none"/>
            <a:tailEnd len="sm" w="sm"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7"/>
          <p:cNvSpPr txBox="1"/>
          <p:nvPr>
            <p:ph type="title"/>
          </p:nvPr>
        </p:nvSpPr>
        <p:spPr>
          <a:xfrm>
            <a:off x="662985" y="-17766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E"/>
              <a:t>What are composites </a:t>
            </a:r>
            <a:endParaRPr/>
          </a:p>
        </p:txBody>
      </p:sp>
      <p:sp>
        <p:nvSpPr>
          <p:cNvPr id="403" name="Google Shape;403;p37"/>
          <p:cNvSpPr txBox="1"/>
          <p:nvPr>
            <p:ph idx="1" type="body"/>
          </p:nvPr>
        </p:nvSpPr>
        <p:spPr>
          <a:xfrm>
            <a:off x="60960" y="2991457"/>
            <a:ext cx="7993380" cy="4023359"/>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IE"/>
              <a:t>These materials must be layered or woven together. </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IE"/>
              <a:t>E.g. Plywood is made up of three or more thin layers of wood bonded with adhesive, cement or concrete.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sp>
        <p:nvSpPr>
          <p:cNvPr id="404" name="Google Shape;404;p37"/>
          <p:cNvSpPr/>
          <p:nvPr/>
        </p:nvSpPr>
        <p:spPr>
          <a:xfrm>
            <a:off x="1107866" y="1467056"/>
            <a:ext cx="9976268" cy="1095090"/>
          </a:xfrm>
          <a:prstGeom prst="roundRect">
            <a:avLst>
              <a:gd fmla="val 16667"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E" sz="2800">
                <a:solidFill>
                  <a:schemeClr val="dk1"/>
                </a:solidFill>
                <a:latin typeface="Calibri"/>
                <a:ea typeface="Calibri"/>
                <a:cs typeface="Calibri"/>
                <a:sym typeface="Calibri"/>
              </a:rPr>
              <a:t>A compost material is made up of at least two other materials </a:t>
            </a:r>
            <a:endParaRPr/>
          </a:p>
        </p:txBody>
      </p:sp>
      <p:pic>
        <p:nvPicPr>
          <p:cNvPr descr="Plywood" id="405" name="Google Shape;405;p37"/>
          <p:cNvPicPr preferRelativeResize="0"/>
          <p:nvPr/>
        </p:nvPicPr>
        <p:blipFill rotWithShape="1">
          <a:blip r:embed="rId3">
            <a:alphaModFix/>
          </a:blip>
          <a:srcRect b="0" l="0" r="0" t="0"/>
          <a:stretch/>
        </p:blipFill>
        <p:spPr>
          <a:xfrm>
            <a:off x="8393277" y="3265777"/>
            <a:ext cx="3493923" cy="260879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38"/>
          <p:cNvSpPr txBox="1"/>
          <p:nvPr>
            <p:ph type="title"/>
          </p:nvPr>
        </p:nvSpPr>
        <p:spPr>
          <a:xfrm>
            <a:off x="838200" y="-13314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E"/>
              <a:t>Ceramics </a:t>
            </a:r>
            <a:endParaRPr/>
          </a:p>
        </p:txBody>
      </p:sp>
      <p:sp>
        <p:nvSpPr>
          <p:cNvPr id="411" name="Google Shape;411;p38"/>
          <p:cNvSpPr txBox="1"/>
          <p:nvPr>
            <p:ph idx="1" type="body"/>
          </p:nvPr>
        </p:nvSpPr>
        <p:spPr>
          <a:xfrm>
            <a:off x="531575" y="2929364"/>
            <a:ext cx="10515600" cy="3378353"/>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90000"/>
              </a:lnSpc>
              <a:spcBef>
                <a:spcPts val="0"/>
              </a:spcBef>
              <a:spcAft>
                <a:spcPts val="0"/>
              </a:spcAft>
              <a:buClr>
                <a:schemeClr val="dk1"/>
              </a:buClr>
              <a:buSzPts val="2800"/>
              <a:buNone/>
            </a:pPr>
            <a:r>
              <a:rPr lang="en-IE"/>
              <a:t>Ceramics are usually:</a:t>
            </a:r>
            <a:endParaRPr/>
          </a:p>
          <a:p>
            <a:pPr indent="-228600" lvl="0" marL="228600" rtl="0" algn="l">
              <a:lnSpc>
                <a:spcPct val="90000"/>
              </a:lnSpc>
              <a:spcBef>
                <a:spcPts val="1000"/>
              </a:spcBef>
              <a:spcAft>
                <a:spcPts val="0"/>
              </a:spcAft>
              <a:buClr>
                <a:schemeClr val="dk1"/>
              </a:buClr>
              <a:buSzPts val="2800"/>
              <a:buChar char="•"/>
            </a:pPr>
            <a:r>
              <a:rPr lang="en-IE"/>
              <a:t>Cheap </a:t>
            </a:r>
            <a:endParaRPr/>
          </a:p>
          <a:p>
            <a:pPr indent="-228600" lvl="0" marL="228600" rtl="0" algn="l">
              <a:lnSpc>
                <a:spcPct val="90000"/>
              </a:lnSpc>
              <a:spcBef>
                <a:spcPts val="1000"/>
              </a:spcBef>
              <a:spcAft>
                <a:spcPts val="0"/>
              </a:spcAft>
              <a:buClr>
                <a:schemeClr val="dk1"/>
              </a:buClr>
              <a:buSzPts val="2800"/>
              <a:buChar char="•"/>
            </a:pPr>
            <a:r>
              <a:rPr lang="en-IE"/>
              <a:t>Hard</a:t>
            </a:r>
            <a:endParaRPr/>
          </a:p>
          <a:p>
            <a:pPr indent="-228600" lvl="0" marL="228600" rtl="0" algn="l">
              <a:lnSpc>
                <a:spcPct val="90000"/>
              </a:lnSpc>
              <a:spcBef>
                <a:spcPts val="1000"/>
              </a:spcBef>
              <a:spcAft>
                <a:spcPts val="0"/>
              </a:spcAft>
              <a:buClr>
                <a:schemeClr val="dk1"/>
              </a:buClr>
              <a:buSzPts val="2800"/>
              <a:buChar char="•"/>
            </a:pPr>
            <a:r>
              <a:rPr lang="en-IE"/>
              <a:t>Resistant to high temperatures</a:t>
            </a:r>
            <a:endParaRPr/>
          </a:p>
          <a:p>
            <a:pPr indent="-228600" lvl="0" marL="228600" rtl="0" algn="l">
              <a:lnSpc>
                <a:spcPct val="90000"/>
              </a:lnSpc>
              <a:spcBef>
                <a:spcPts val="1000"/>
              </a:spcBef>
              <a:spcAft>
                <a:spcPts val="0"/>
              </a:spcAft>
              <a:buClr>
                <a:schemeClr val="dk1"/>
              </a:buClr>
              <a:buSzPts val="2800"/>
              <a:buChar char="•"/>
            </a:pPr>
            <a:r>
              <a:rPr lang="en-IE"/>
              <a:t>Long lasting</a:t>
            </a:r>
            <a:endParaRPr/>
          </a:p>
          <a:p>
            <a:pPr indent="-228600" lvl="0" marL="228600" rtl="0" algn="l">
              <a:lnSpc>
                <a:spcPct val="90000"/>
              </a:lnSpc>
              <a:spcBef>
                <a:spcPts val="1000"/>
              </a:spcBef>
              <a:spcAft>
                <a:spcPts val="0"/>
              </a:spcAft>
              <a:buClr>
                <a:schemeClr val="dk1"/>
              </a:buClr>
              <a:buSzPts val="2800"/>
              <a:buChar char="•"/>
            </a:pPr>
            <a:r>
              <a:rPr lang="en-IE"/>
              <a:t>Low density compared to metals</a:t>
            </a:r>
            <a:endParaRPr/>
          </a:p>
          <a:p>
            <a:pPr indent="-228600" lvl="0" marL="228600" rtl="0" algn="l">
              <a:lnSpc>
                <a:spcPct val="90000"/>
              </a:lnSpc>
              <a:spcBef>
                <a:spcPts val="1000"/>
              </a:spcBef>
              <a:spcAft>
                <a:spcPts val="0"/>
              </a:spcAft>
              <a:buClr>
                <a:schemeClr val="dk1"/>
              </a:buClr>
              <a:buSzPts val="2800"/>
              <a:buChar char="•"/>
            </a:pPr>
            <a:r>
              <a:rPr lang="en-IE"/>
              <a:t>Poor conductors of </a:t>
            </a:r>
            <a:r>
              <a:rPr lang="en-IE"/>
              <a:t>electricity</a:t>
            </a:r>
            <a:endParaRPr/>
          </a:p>
          <a:p>
            <a:pPr indent="0" lvl="0" marL="0" rtl="0" algn="l">
              <a:lnSpc>
                <a:spcPct val="90000"/>
              </a:lnSpc>
              <a:spcBef>
                <a:spcPts val="1000"/>
              </a:spcBef>
              <a:spcAft>
                <a:spcPts val="0"/>
              </a:spcAft>
              <a:buClr>
                <a:schemeClr val="dk1"/>
              </a:buClr>
              <a:buSzPts val="2800"/>
              <a:buNone/>
            </a:pPr>
            <a:r>
              <a:t/>
            </a:r>
            <a:endParaRPr/>
          </a:p>
        </p:txBody>
      </p:sp>
      <p:sp>
        <p:nvSpPr>
          <p:cNvPr id="412" name="Google Shape;412;p38"/>
          <p:cNvSpPr/>
          <p:nvPr/>
        </p:nvSpPr>
        <p:spPr>
          <a:xfrm>
            <a:off x="2190178" y="1116993"/>
            <a:ext cx="7281207" cy="1231975"/>
          </a:xfrm>
          <a:prstGeom prst="roundRect">
            <a:avLst>
              <a:gd fmla="val 16667"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E" sz="2800">
                <a:solidFill>
                  <a:schemeClr val="dk1"/>
                </a:solidFill>
                <a:latin typeface="Calibri"/>
                <a:ea typeface="Calibri"/>
                <a:cs typeface="Calibri"/>
                <a:sym typeface="Calibri"/>
              </a:rPr>
              <a:t>Ceramics is a non metallic synthetic mixture </a:t>
            </a:r>
            <a:endParaRPr/>
          </a:p>
        </p:txBody>
      </p:sp>
      <p:pic>
        <p:nvPicPr>
          <p:cNvPr descr="44,613 Ceramic Cooking Pot Stock Photos, Pictures &amp; Royalty-Free Images -  iStock | Ceramic pot" id="413" name="Google Shape;413;p38"/>
          <p:cNvPicPr preferRelativeResize="0"/>
          <p:nvPr/>
        </p:nvPicPr>
        <p:blipFill rotWithShape="1">
          <a:blip r:embed="rId3">
            <a:alphaModFix/>
          </a:blip>
          <a:srcRect b="0" l="0" r="0" t="0"/>
          <a:stretch/>
        </p:blipFill>
        <p:spPr>
          <a:xfrm>
            <a:off x="6895812" y="2661068"/>
            <a:ext cx="3988155" cy="399468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 name="Shape 111"/>
        <p:cNvGrpSpPr/>
        <p:nvPr/>
      </p:nvGrpSpPr>
      <p:grpSpPr>
        <a:xfrm>
          <a:off x="0" y="0"/>
          <a:ext cx="0" cy="0"/>
          <a:chOff x="0" y="0"/>
          <a:chExt cx="0" cy="0"/>
        </a:xfrm>
      </p:grpSpPr>
      <p:sp>
        <p:nvSpPr>
          <p:cNvPr id="112" name="Google Shape;112;p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3" name="Google Shape;113;p4"/>
          <p:cNvSpPr/>
          <p:nvPr/>
        </p:nvSpPr>
        <p:spPr>
          <a:xfrm>
            <a:off x="1114425" y="0"/>
            <a:ext cx="9963150" cy="6858000"/>
          </a:xfrm>
          <a:custGeom>
            <a:rect b="b" l="l" r="r" t="t"/>
            <a:pathLst>
              <a:path extrusionOk="0" h="6858000" w="996315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solidFill>
            <a:schemeClr val="lt1"/>
          </a:solidFill>
          <a:ln cap="flat" cmpd="sng" w="9525">
            <a:solidFill>
              <a:srgbClr val="EFEFEF"/>
            </a:solidFill>
            <a:prstDash val="solid"/>
            <a:miter lim="800000"/>
            <a:headEnd len="sm" w="sm" type="none"/>
            <a:tailEnd len="sm" w="sm" type="none"/>
          </a:ln>
          <a:effectLst>
            <a:outerShdw blurRad="139700" sx="102000" rotWithShape="0" algn="ctr" sy="102000">
              <a:srgbClr val="D8D8D8">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4" name="Google Shape;114;p4"/>
          <p:cNvSpPr/>
          <p:nvPr/>
        </p:nvSpPr>
        <p:spPr>
          <a:xfrm>
            <a:off x="1121664" y="0"/>
            <a:ext cx="9948672" cy="6858000"/>
          </a:xfrm>
          <a:custGeom>
            <a:rect b="b" l="l" r="r" t="t"/>
            <a:pathLst>
              <a:path extrusionOk="0" h="6858000" w="996315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5" name="Google Shape;115;p4"/>
          <p:cNvSpPr txBox="1"/>
          <p:nvPr>
            <p:ph type="ctrTitle"/>
          </p:nvPr>
        </p:nvSpPr>
        <p:spPr>
          <a:xfrm>
            <a:off x="1524003" y="1999615"/>
            <a:ext cx="9144000" cy="2764028"/>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7200"/>
              <a:buFont typeface="Calibri"/>
              <a:buNone/>
            </a:pPr>
            <a:r>
              <a:rPr lang="en-IE" sz="7200"/>
              <a:t>What is a material?</a:t>
            </a:r>
            <a:endParaRPr/>
          </a:p>
        </p:txBody>
      </p:sp>
      <p:sp>
        <p:nvSpPr>
          <p:cNvPr id="116" name="Google Shape;116;p4"/>
          <p:cNvSpPr/>
          <p:nvPr/>
        </p:nvSpPr>
        <p:spPr>
          <a:xfrm>
            <a:off x="3718560" y="5524786"/>
            <a:ext cx="4754880" cy="27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9"/>
          <p:cNvSpPr txBox="1"/>
          <p:nvPr>
            <p:ph type="title"/>
          </p:nvPr>
        </p:nvSpPr>
        <p:spPr>
          <a:xfrm>
            <a:off x="838200" y="-10717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E"/>
              <a:t>How do we choose a material </a:t>
            </a:r>
            <a:endParaRPr/>
          </a:p>
        </p:txBody>
      </p:sp>
      <p:sp>
        <p:nvSpPr>
          <p:cNvPr id="419" name="Google Shape;419;p39"/>
          <p:cNvSpPr txBox="1"/>
          <p:nvPr>
            <p:ph idx="1" type="body"/>
          </p:nvPr>
        </p:nvSpPr>
        <p:spPr>
          <a:xfrm>
            <a:off x="448875" y="1218400"/>
            <a:ext cx="11743200" cy="5557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IE"/>
              <a:t>What </a:t>
            </a:r>
            <a:r>
              <a:rPr lang="en-IE"/>
              <a:t>materials</a:t>
            </a:r>
            <a:r>
              <a:rPr lang="en-IE"/>
              <a:t> are you going  to use? </a:t>
            </a:r>
            <a:endParaRPr/>
          </a:p>
          <a:p>
            <a:pPr indent="0" lvl="0" marL="0" rtl="0" algn="l">
              <a:lnSpc>
                <a:spcPct val="90000"/>
              </a:lnSpc>
              <a:spcBef>
                <a:spcPts val="0"/>
              </a:spcBef>
              <a:spcAft>
                <a:spcPts val="0"/>
              </a:spcAft>
              <a:buClr>
                <a:schemeClr val="dk1"/>
              </a:buClr>
              <a:buSzPts val="2800"/>
              <a:buNone/>
            </a:pPr>
            <a:r>
              <a:t/>
            </a:r>
            <a:endParaRPr/>
          </a:p>
          <a:p>
            <a:pPr indent="0" lvl="0" marL="0" rtl="0" algn="l">
              <a:lnSpc>
                <a:spcPct val="90000"/>
              </a:lnSpc>
              <a:spcBef>
                <a:spcPts val="0"/>
              </a:spcBef>
              <a:spcAft>
                <a:spcPts val="0"/>
              </a:spcAft>
              <a:buClr>
                <a:schemeClr val="dk1"/>
              </a:buClr>
              <a:buSzPts val="2800"/>
              <a:buNone/>
            </a:pPr>
            <a:r>
              <a:rPr lang="en-IE"/>
              <a:t>Will the material last?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lang="en-IE"/>
              <a:t>How will the material look?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lang="en-IE"/>
              <a:t>Will the material be easy to process and use?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lang="en-IE"/>
              <a:t>What are the costs?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lang="en-IE"/>
              <a:t>What </a:t>
            </a:r>
            <a:r>
              <a:rPr lang="en-IE"/>
              <a:t>effect</a:t>
            </a:r>
            <a:r>
              <a:rPr lang="en-IE"/>
              <a:t> will this material have on the environment?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1" name="Shape 121"/>
        <p:cNvGrpSpPr/>
        <p:nvPr/>
      </p:nvGrpSpPr>
      <p:grpSpPr>
        <a:xfrm>
          <a:off x="0" y="0"/>
          <a:ext cx="0" cy="0"/>
          <a:chOff x="0" y="0"/>
          <a:chExt cx="0" cy="0"/>
        </a:xfrm>
      </p:grpSpPr>
      <p:sp>
        <p:nvSpPr>
          <p:cNvPr id="122" name="Google Shape;122;p5"/>
          <p:cNvSpPr/>
          <p:nvPr/>
        </p:nvSpPr>
        <p:spPr>
          <a:xfrm>
            <a:off x="-1"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computer Desk, Home School Desk, Audio Carts, School desk, Play Centers or  Computer furniture for kids" id="123" name="Google Shape;123;p5"/>
          <p:cNvPicPr preferRelativeResize="0"/>
          <p:nvPr/>
        </p:nvPicPr>
        <p:blipFill rotWithShape="1">
          <a:blip r:embed="rId3">
            <a:alphaModFix/>
          </a:blip>
          <a:srcRect b="29077" l="0" r="0" t="0"/>
          <a:stretch/>
        </p:blipFill>
        <p:spPr>
          <a:xfrm>
            <a:off x="-1011134" y="0"/>
            <a:ext cx="9669642" cy="6857990"/>
          </a:xfrm>
          <a:prstGeom prst="rect">
            <a:avLst/>
          </a:prstGeom>
          <a:noFill/>
          <a:ln>
            <a:noFill/>
          </a:ln>
        </p:spPr>
      </p:pic>
      <p:sp>
        <p:nvSpPr>
          <p:cNvPr id="124" name="Google Shape;124;p5"/>
          <p:cNvSpPr/>
          <p:nvPr/>
        </p:nvSpPr>
        <p:spPr>
          <a:xfrm flipH="1">
            <a:off x="5125019" y="0"/>
            <a:ext cx="7066978" cy="6858000"/>
          </a:xfrm>
          <a:prstGeom prst="rect">
            <a:avLst/>
          </a:prstGeom>
          <a:gradFill>
            <a:gsLst>
              <a:gs pos="0">
                <a:srgbClr val="FFFFFF">
                  <a:alpha val="0"/>
                </a:srgbClr>
              </a:gs>
              <a:gs pos="19000">
                <a:srgbClr val="FFFFFF">
                  <a:alpha val="37647"/>
                </a:srgbClr>
              </a:gs>
              <a:gs pos="35000">
                <a:srgbClr val="FFFFFF">
                  <a:alpha val="76862"/>
                </a:srgbClr>
              </a:gs>
              <a:gs pos="48000">
                <a:schemeClr val="lt1"/>
              </a:gs>
              <a:gs pos="100000">
                <a:schemeClr val="lt1"/>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5" name="Google Shape;125;p5"/>
          <p:cNvSpPr txBox="1"/>
          <p:nvPr>
            <p:ph type="title"/>
          </p:nvPr>
        </p:nvSpPr>
        <p:spPr>
          <a:xfrm>
            <a:off x="7531610" y="365125"/>
            <a:ext cx="3822189" cy="189991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IE" sz="4000"/>
              <a:t>Material </a:t>
            </a:r>
            <a:endParaRPr/>
          </a:p>
        </p:txBody>
      </p:sp>
      <p:sp>
        <p:nvSpPr>
          <p:cNvPr id="126" name="Google Shape;126;p5"/>
          <p:cNvSpPr/>
          <p:nvPr/>
        </p:nvSpPr>
        <p:spPr>
          <a:xfrm>
            <a:off x="7531610" y="2434201"/>
            <a:ext cx="4340350" cy="1284359"/>
          </a:xfrm>
          <a:prstGeom prst="roundRect">
            <a:avLst>
              <a:gd fmla="val 16667" name="adj"/>
            </a:avLst>
          </a:prstGeom>
          <a:solidFill>
            <a:schemeClr val="lt1"/>
          </a:solidFill>
          <a:ln cap="flat" cmpd="sng" w="12700">
            <a:solidFill>
              <a:schemeClr val="accent6"/>
            </a:solidFill>
            <a:prstDash val="solid"/>
            <a:miter lim="800000"/>
            <a:headEnd len="sm" w="sm" type="none"/>
            <a:tailEnd len="sm" w="sm" type="none"/>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None/>
            </a:pPr>
            <a:r>
              <a:rPr b="0" i="0" lang="en-IE" sz="2800" u="none" cap="none" strike="noStrike">
                <a:solidFill>
                  <a:schemeClr val="dk1"/>
                </a:solidFill>
                <a:latin typeface="Calibri"/>
                <a:ea typeface="Calibri"/>
                <a:cs typeface="Calibri"/>
                <a:sym typeface="Calibri"/>
              </a:rPr>
              <a:t>Is a substance that things are made from</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0" name="Shape 130"/>
        <p:cNvGrpSpPr/>
        <p:nvPr/>
      </p:nvGrpSpPr>
      <p:grpSpPr>
        <a:xfrm>
          <a:off x="0" y="0"/>
          <a:ext cx="0" cy="0"/>
          <a:chOff x="0" y="0"/>
          <a:chExt cx="0" cy="0"/>
        </a:xfrm>
      </p:grpSpPr>
      <p:sp>
        <p:nvSpPr>
          <p:cNvPr id="131" name="Google Shape;131;p6"/>
          <p:cNvSpPr txBox="1"/>
          <p:nvPr>
            <p:ph type="title"/>
          </p:nvPr>
        </p:nvSpPr>
        <p:spPr>
          <a:xfrm>
            <a:off x="2396780" y="1206538"/>
            <a:ext cx="8629358" cy="140323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8800"/>
              <a:buFont typeface="Calibri"/>
              <a:buNone/>
            </a:pPr>
            <a:r>
              <a:rPr lang="en-IE" sz="8800">
                <a:solidFill>
                  <a:schemeClr val="accent1"/>
                </a:solidFill>
                <a:latin typeface="Calibri"/>
                <a:ea typeface="Calibri"/>
                <a:cs typeface="Calibri"/>
                <a:sym typeface="Calibri"/>
              </a:rPr>
              <a:t>Design an object </a:t>
            </a:r>
            <a:endParaRPr/>
          </a:p>
        </p:txBody>
      </p:sp>
      <p:sp>
        <p:nvSpPr>
          <p:cNvPr id="132" name="Google Shape;132;p6"/>
          <p:cNvSpPr txBox="1"/>
          <p:nvPr>
            <p:ph idx="1" type="body"/>
          </p:nvPr>
        </p:nvSpPr>
        <p:spPr>
          <a:xfrm>
            <a:off x="838200" y="3040380"/>
            <a:ext cx="10789919" cy="3322320"/>
          </a:xfrm>
          <a:prstGeom prst="rect">
            <a:avLst/>
          </a:prstGeom>
          <a:noFill/>
          <a:ln>
            <a:noFill/>
          </a:ln>
        </p:spPr>
        <p:txBody>
          <a:bodyPr anchorCtr="0" anchor="t" bIns="45700" lIns="91425" spcFirstLastPara="1" rIns="91425" wrap="square" tIns="45700">
            <a:normAutofit fontScale="62500" lnSpcReduction="20000"/>
          </a:bodyPr>
          <a:lstStyle/>
          <a:p>
            <a:pPr indent="0" lvl="0" marL="0" rtl="0" algn="l">
              <a:lnSpc>
                <a:spcPct val="90000"/>
              </a:lnSpc>
              <a:spcBef>
                <a:spcPts val="0"/>
              </a:spcBef>
              <a:spcAft>
                <a:spcPts val="0"/>
              </a:spcAft>
              <a:buClr>
                <a:schemeClr val="dk1"/>
              </a:buClr>
              <a:buSzPct val="100000"/>
              <a:buNone/>
            </a:pPr>
            <a:r>
              <a:rPr lang="en-IE" sz="4800">
                <a:solidFill>
                  <a:schemeClr val="dk1"/>
                </a:solidFill>
                <a:latin typeface="Calibri"/>
                <a:ea typeface="Calibri"/>
                <a:cs typeface="Calibri"/>
                <a:sym typeface="Calibri"/>
              </a:rPr>
              <a:t>Important to choose from the best materials to suit this object. </a:t>
            </a:r>
            <a:endParaRPr/>
          </a:p>
          <a:p>
            <a:pPr indent="0" lvl="0" marL="0" rtl="0" algn="l">
              <a:lnSpc>
                <a:spcPct val="90000"/>
              </a:lnSpc>
              <a:spcBef>
                <a:spcPts val="1000"/>
              </a:spcBef>
              <a:spcAft>
                <a:spcPts val="0"/>
              </a:spcAft>
              <a:buClr>
                <a:srgbClr val="888888"/>
              </a:buClr>
              <a:buSzPct val="100000"/>
              <a:buNone/>
            </a:pPr>
            <a:r>
              <a:t/>
            </a:r>
            <a:endParaRPr sz="48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ct val="100000"/>
              <a:buNone/>
            </a:pPr>
            <a:r>
              <a:rPr lang="en-IE" sz="4800">
                <a:solidFill>
                  <a:schemeClr val="dk1"/>
                </a:solidFill>
                <a:latin typeface="Calibri"/>
                <a:ea typeface="Calibri"/>
                <a:cs typeface="Calibri"/>
                <a:sym typeface="Calibri"/>
              </a:rPr>
              <a:t>Consider: </a:t>
            </a:r>
            <a:endParaRPr/>
          </a:p>
          <a:p>
            <a:pPr indent="-685800" lvl="0" marL="685800" rtl="0" algn="l">
              <a:lnSpc>
                <a:spcPct val="90000"/>
              </a:lnSpc>
              <a:spcBef>
                <a:spcPts val="1000"/>
              </a:spcBef>
              <a:spcAft>
                <a:spcPts val="0"/>
              </a:spcAft>
              <a:buClr>
                <a:schemeClr val="dk1"/>
              </a:buClr>
              <a:buSzPct val="100000"/>
              <a:buFont typeface="Arial"/>
              <a:buChar char="•"/>
            </a:pPr>
            <a:r>
              <a:rPr lang="en-IE" sz="4800">
                <a:solidFill>
                  <a:schemeClr val="dk1"/>
                </a:solidFill>
                <a:latin typeface="Calibri"/>
                <a:ea typeface="Calibri"/>
                <a:cs typeface="Calibri"/>
                <a:sym typeface="Calibri"/>
              </a:rPr>
              <a:t>Purpose of the object </a:t>
            </a:r>
            <a:endParaRPr/>
          </a:p>
          <a:p>
            <a:pPr indent="-685800" lvl="0" marL="685800" rtl="0" algn="l">
              <a:lnSpc>
                <a:spcPct val="90000"/>
              </a:lnSpc>
              <a:spcBef>
                <a:spcPts val="1000"/>
              </a:spcBef>
              <a:spcAft>
                <a:spcPts val="0"/>
              </a:spcAft>
              <a:buClr>
                <a:schemeClr val="dk1"/>
              </a:buClr>
              <a:buSzPct val="100000"/>
              <a:buFont typeface="Arial"/>
              <a:buChar char="•"/>
            </a:pPr>
            <a:r>
              <a:rPr lang="en-IE" sz="4800">
                <a:solidFill>
                  <a:schemeClr val="dk1"/>
                </a:solidFill>
                <a:latin typeface="Calibri"/>
                <a:ea typeface="Calibri"/>
                <a:cs typeface="Calibri"/>
                <a:sym typeface="Calibri"/>
              </a:rPr>
              <a:t>Strength </a:t>
            </a:r>
            <a:endParaRPr/>
          </a:p>
          <a:p>
            <a:pPr indent="-685800" lvl="0" marL="685800" rtl="0" algn="l">
              <a:lnSpc>
                <a:spcPct val="90000"/>
              </a:lnSpc>
              <a:spcBef>
                <a:spcPts val="1000"/>
              </a:spcBef>
              <a:spcAft>
                <a:spcPts val="0"/>
              </a:spcAft>
              <a:buClr>
                <a:schemeClr val="dk1"/>
              </a:buClr>
              <a:buSzPct val="100000"/>
              <a:buFont typeface="Arial"/>
              <a:buChar char="•"/>
            </a:pPr>
            <a:r>
              <a:rPr lang="en-IE" sz="4800">
                <a:solidFill>
                  <a:schemeClr val="dk1"/>
                </a:solidFill>
                <a:latin typeface="Calibri"/>
                <a:ea typeface="Calibri"/>
                <a:cs typeface="Calibri"/>
                <a:sym typeface="Calibri"/>
              </a:rPr>
              <a:t>Colour </a:t>
            </a:r>
            <a:endParaRPr/>
          </a:p>
          <a:p>
            <a:pPr indent="-685800" lvl="0" marL="685800" rtl="0" algn="l">
              <a:lnSpc>
                <a:spcPct val="90000"/>
              </a:lnSpc>
              <a:spcBef>
                <a:spcPts val="1000"/>
              </a:spcBef>
              <a:spcAft>
                <a:spcPts val="0"/>
              </a:spcAft>
              <a:buClr>
                <a:schemeClr val="dk1"/>
              </a:buClr>
              <a:buSzPct val="100000"/>
              <a:buFont typeface="Arial"/>
              <a:buChar char="•"/>
            </a:pPr>
            <a:r>
              <a:rPr lang="en-IE" sz="4800">
                <a:solidFill>
                  <a:schemeClr val="dk1"/>
                </a:solidFill>
                <a:latin typeface="Calibri"/>
                <a:ea typeface="Calibri"/>
                <a:cs typeface="Calibri"/>
                <a:sym typeface="Calibri"/>
              </a:rPr>
              <a:t>Hardness etc. </a:t>
            </a:r>
            <a:endParaRPr/>
          </a:p>
          <a:p>
            <a:pPr indent="0" lvl="0" marL="0" rtl="0" algn="l">
              <a:lnSpc>
                <a:spcPct val="90000"/>
              </a:lnSpc>
              <a:spcBef>
                <a:spcPts val="1000"/>
              </a:spcBef>
              <a:spcAft>
                <a:spcPts val="0"/>
              </a:spcAft>
              <a:buClr>
                <a:srgbClr val="888888"/>
              </a:buClr>
              <a:buSzPct val="100000"/>
              <a:buNone/>
            </a:pPr>
            <a:r>
              <a:t/>
            </a:r>
            <a:endParaRPr sz="800">
              <a:solidFill>
                <a:schemeClr val="dk1"/>
              </a:solidFill>
              <a:latin typeface="Calibri"/>
              <a:ea typeface="Calibri"/>
              <a:cs typeface="Calibri"/>
              <a:sym typeface="Calibri"/>
            </a:endParaRPr>
          </a:p>
        </p:txBody>
      </p:sp>
      <p:pic>
        <p:nvPicPr>
          <p:cNvPr descr="Paint" id="133" name="Google Shape;133;p6"/>
          <p:cNvPicPr preferRelativeResize="0"/>
          <p:nvPr/>
        </p:nvPicPr>
        <p:blipFill rotWithShape="1">
          <a:blip r:embed="rId3">
            <a:alphaModFix/>
          </a:blip>
          <a:srcRect b="0" l="0" r="0" t="0"/>
          <a:stretch/>
        </p:blipFill>
        <p:spPr>
          <a:xfrm>
            <a:off x="662940" y="1257299"/>
            <a:ext cx="1371600" cy="1371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 name="Shape 138"/>
        <p:cNvGrpSpPr/>
        <p:nvPr/>
      </p:nvGrpSpPr>
      <p:grpSpPr>
        <a:xfrm>
          <a:off x="0" y="0"/>
          <a:ext cx="0" cy="0"/>
          <a:chOff x="0" y="0"/>
          <a:chExt cx="0" cy="0"/>
        </a:xfrm>
      </p:grpSpPr>
      <p:sp>
        <p:nvSpPr>
          <p:cNvPr id="139" name="Google Shape;139;p7"/>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0" name="Google Shape;140;p7"/>
          <p:cNvSpPr txBox="1"/>
          <p:nvPr>
            <p:ph type="title"/>
          </p:nvPr>
        </p:nvSpPr>
        <p:spPr>
          <a:xfrm>
            <a:off x="6513788" y="365125"/>
            <a:ext cx="4840010" cy="180730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E"/>
              <a:t>Classifying materials </a:t>
            </a:r>
            <a:endParaRPr/>
          </a:p>
        </p:txBody>
      </p:sp>
      <p:pic>
        <p:nvPicPr>
          <p:cNvPr descr="Molecules" id="141" name="Google Shape;141;p7"/>
          <p:cNvPicPr preferRelativeResize="0"/>
          <p:nvPr/>
        </p:nvPicPr>
        <p:blipFill rotWithShape="1">
          <a:blip r:embed="rId3">
            <a:alphaModFix/>
          </a:blip>
          <a:srcRect b="-1" l="28766" r="11699" t="0"/>
          <a:stretch/>
        </p:blipFill>
        <p:spPr>
          <a:xfrm>
            <a:off x="20" y="10"/>
            <a:ext cx="6116549" cy="6857990"/>
          </a:xfrm>
          <a:custGeom>
            <a:rect b="b" l="l" r="r" t="t"/>
            <a:pathLst>
              <a:path extrusionOk="0" h="6879321" w="6116569">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ln>
            <a:noFill/>
          </a:ln>
        </p:spPr>
      </p:pic>
      <p:sp>
        <p:nvSpPr>
          <p:cNvPr id="142" name="Google Shape;142;p7"/>
          <p:cNvSpPr txBox="1"/>
          <p:nvPr>
            <p:ph idx="1" type="body"/>
          </p:nvPr>
        </p:nvSpPr>
        <p:spPr>
          <a:xfrm>
            <a:off x="5897880" y="1920240"/>
            <a:ext cx="6291072" cy="493775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IE"/>
              <a:t>Materials can be grouped based on their properties: </a:t>
            </a:r>
            <a:endParaRPr/>
          </a:p>
          <a:p>
            <a:pPr indent="-228600" lvl="0" marL="228600" rtl="0" algn="l">
              <a:lnSpc>
                <a:spcPct val="90000"/>
              </a:lnSpc>
              <a:spcBef>
                <a:spcPts val="1000"/>
              </a:spcBef>
              <a:spcAft>
                <a:spcPts val="0"/>
              </a:spcAft>
              <a:buClr>
                <a:schemeClr val="dk1"/>
              </a:buClr>
              <a:buSzPts val="2800"/>
              <a:buChar char="•"/>
            </a:pPr>
            <a:r>
              <a:rPr lang="en-IE"/>
              <a:t>Solids, liquids &amp; gas </a:t>
            </a:r>
            <a:endParaRPr/>
          </a:p>
          <a:p>
            <a:pPr indent="0" lvl="0" marL="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IE"/>
              <a:t> Metals &amp; non metals </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b="1" lang="en-IE"/>
              <a:t>Element, compound &amp; mixtures </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IE"/>
              <a:t>Natural &amp; synthetic (manufactured)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descr="Figure 3.13 Argon, oxygen and carbon dioxide particles | Boost" id="148" name="Google Shape;148;p8"/>
          <p:cNvPicPr preferRelativeResize="0"/>
          <p:nvPr/>
        </p:nvPicPr>
        <p:blipFill rotWithShape="1">
          <a:blip r:embed="rId3">
            <a:alphaModFix/>
          </a:blip>
          <a:srcRect b="1311" l="33450" r="33192" t="-3238"/>
          <a:stretch/>
        </p:blipFill>
        <p:spPr>
          <a:xfrm>
            <a:off x="9238211" y="3081252"/>
            <a:ext cx="2637146" cy="3504700"/>
          </a:xfrm>
          <a:prstGeom prst="rect">
            <a:avLst/>
          </a:prstGeom>
          <a:noFill/>
          <a:ln>
            <a:noFill/>
          </a:ln>
        </p:spPr>
      </p:pic>
      <p:sp>
        <p:nvSpPr>
          <p:cNvPr id="149" name="Google Shape;149;p8"/>
          <p:cNvSpPr txBox="1"/>
          <p:nvPr>
            <p:ph type="title"/>
          </p:nvPr>
        </p:nvSpPr>
        <p:spPr>
          <a:xfrm>
            <a:off x="701314" y="-27002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E"/>
              <a:t>Element </a:t>
            </a:r>
            <a:endParaRPr/>
          </a:p>
        </p:txBody>
      </p:sp>
      <p:sp>
        <p:nvSpPr>
          <p:cNvPr id="150" name="Google Shape;150;p8"/>
          <p:cNvSpPr txBox="1"/>
          <p:nvPr>
            <p:ph idx="1" type="body"/>
          </p:nvPr>
        </p:nvSpPr>
        <p:spPr>
          <a:xfrm>
            <a:off x="455814" y="3380089"/>
            <a:ext cx="10515600" cy="316263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IE"/>
              <a:t>Elements are building blocks of all matter in the world.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lang="en-IE"/>
              <a:t>Eg . Oxygen, Helium </a:t>
            </a:r>
            <a:endParaRPr/>
          </a:p>
          <a:p>
            <a:pPr indent="0" lvl="0" marL="0" rtl="0" algn="l">
              <a:lnSpc>
                <a:spcPct val="90000"/>
              </a:lnSpc>
              <a:spcBef>
                <a:spcPts val="1000"/>
              </a:spcBef>
              <a:spcAft>
                <a:spcPts val="0"/>
              </a:spcAft>
              <a:buClr>
                <a:schemeClr val="dk1"/>
              </a:buClr>
              <a:buSzPts val="2800"/>
              <a:buNone/>
            </a:pPr>
            <a:r>
              <a:t/>
            </a:r>
            <a:endParaRPr/>
          </a:p>
        </p:txBody>
      </p:sp>
      <p:sp>
        <p:nvSpPr>
          <p:cNvPr id="151" name="Google Shape;151;p8"/>
          <p:cNvSpPr/>
          <p:nvPr/>
        </p:nvSpPr>
        <p:spPr>
          <a:xfrm>
            <a:off x="277091" y="1107356"/>
            <a:ext cx="11781905" cy="1930666"/>
          </a:xfrm>
          <a:prstGeom prst="roundRect">
            <a:avLst>
              <a:gd fmla="val 16667"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IE" sz="2800" u="none" cap="none" strike="noStrike">
                <a:solidFill>
                  <a:schemeClr val="dk1"/>
                </a:solidFill>
                <a:latin typeface="Calibri"/>
                <a:ea typeface="Calibri"/>
                <a:cs typeface="Calibri"/>
                <a:sym typeface="Calibri"/>
              </a:rPr>
              <a:t>An element is a substance that</a:t>
            </a:r>
            <a:r>
              <a:rPr b="1" i="0" lang="en-IE" sz="2800" u="none" cap="none" strike="noStrike">
                <a:solidFill>
                  <a:schemeClr val="dk1"/>
                </a:solidFill>
                <a:latin typeface="Calibri"/>
                <a:ea typeface="Calibri"/>
                <a:cs typeface="Calibri"/>
                <a:sym typeface="Calibri"/>
              </a:rPr>
              <a:t> cannot be split up </a:t>
            </a:r>
            <a:r>
              <a:rPr b="0" i="0" lang="en-IE" sz="2800" u="none" cap="none" strike="noStrike">
                <a:solidFill>
                  <a:schemeClr val="dk1"/>
                </a:solidFill>
                <a:latin typeface="Calibri"/>
                <a:ea typeface="Calibri"/>
                <a:cs typeface="Calibri"/>
                <a:sym typeface="Calibri"/>
              </a:rPr>
              <a:t>into similar substances by chemical means. </a:t>
            </a:r>
            <a:endParaRPr/>
          </a:p>
          <a:p>
            <a:pPr indent="0" lvl="0" marL="0" marR="0" rtl="0" algn="ctr">
              <a:spcBef>
                <a:spcPts val="0"/>
              </a:spcBef>
              <a:spcAft>
                <a:spcPts val="0"/>
              </a:spcAft>
              <a:buNone/>
            </a:pPr>
            <a:r>
              <a:t/>
            </a:r>
            <a:endParaRPr b="0" i="0" sz="28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rPr b="0" i="0" lang="en-IE" sz="2800" u="none" cap="none" strike="noStrike">
                <a:solidFill>
                  <a:schemeClr val="dk1"/>
                </a:solidFill>
                <a:latin typeface="Calibri"/>
                <a:ea typeface="Calibri"/>
                <a:cs typeface="Calibri"/>
                <a:sym typeface="Calibri"/>
              </a:rPr>
              <a:t>Element contains only one type of atom.</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descr="Periodic table - Wikipedia" id="157" name="Google Shape;157;p9"/>
          <p:cNvSpPr/>
          <p:nvPr/>
        </p:nvSpPr>
        <p:spPr>
          <a:xfrm>
            <a:off x="2699396" y="32396"/>
            <a:ext cx="3549004" cy="354900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Periodic table - Wikipedia" id="158" name="Google Shape;158;p9"/>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eriodic Table with Atomic Mass" id="159" name="Google Shape;159;p9"/>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2023-02-24T13:38:02Z</dcterms:created>
  <dc:creator>erika foran</dc:creator>
</cp:coreProperties>
</file>